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7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1" d="100"/>
          <a:sy n="91"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4/18/2022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EA0C-4F71-4973-A67E-0892C02E4580}"/>
              </a:ext>
            </a:extLst>
          </p:cNvPr>
          <p:cNvSpPr>
            <a:spLocks noGrp="1"/>
          </p:cNvSpPr>
          <p:nvPr>
            <p:ph type="ctrTitle"/>
          </p:nvPr>
        </p:nvSpPr>
        <p:spPr/>
        <p:txBody>
          <a:bodyPr/>
          <a:lstStyle/>
          <a:p>
            <a:r>
              <a:rPr lang="en-IN" dirty="0"/>
              <a:t>COMPLAINT MANAGEMENT SYSYTEM FOR ISP</a:t>
            </a:r>
          </a:p>
        </p:txBody>
      </p:sp>
      <p:sp>
        <p:nvSpPr>
          <p:cNvPr id="3" name="Subtitle 2">
            <a:extLst>
              <a:ext uri="{FF2B5EF4-FFF2-40B4-BE49-F238E27FC236}">
                <a16:creationId xmlns:a16="http://schemas.microsoft.com/office/drawing/2014/main" id="{40A41BBB-9651-4A33-AA85-F8B41AE46FFE}"/>
              </a:ext>
            </a:extLst>
          </p:cNvPr>
          <p:cNvSpPr>
            <a:spLocks noGrp="1"/>
          </p:cNvSpPr>
          <p:nvPr>
            <p:ph type="subTitle" idx="1"/>
          </p:nvPr>
        </p:nvSpPr>
        <p:spPr/>
        <p:txBody>
          <a:bodyPr/>
          <a:lstStyle/>
          <a:p>
            <a:r>
              <a:rPr lang="en-IN" dirty="0"/>
              <a:t>By</a:t>
            </a:r>
          </a:p>
          <a:p>
            <a:r>
              <a:rPr lang="en-IN" dirty="0"/>
              <a:t>Nandakishor</a:t>
            </a:r>
          </a:p>
          <a:p>
            <a:r>
              <a:rPr lang="en-IN" dirty="0"/>
              <a:t>I10MCA</a:t>
            </a:r>
          </a:p>
        </p:txBody>
      </p:sp>
    </p:spTree>
    <p:extLst>
      <p:ext uri="{BB962C8B-B14F-4D97-AF65-F5344CB8AC3E}">
        <p14:creationId xmlns:p14="http://schemas.microsoft.com/office/powerpoint/2010/main" val="261879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732B-26F7-4515-8562-2172585A37FA}"/>
              </a:ext>
            </a:extLst>
          </p:cNvPr>
          <p:cNvSpPr>
            <a:spLocks noGrp="1"/>
          </p:cNvSpPr>
          <p:nvPr>
            <p:ph type="title"/>
          </p:nvPr>
        </p:nvSpPr>
        <p:spPr>
          <a:xfrm>
            <a:off x="685801" y="326797"/>
            <a:ext cx="10131425" cy="917542"/>
          </a:xfrm>
        </p:spPr>
        <p:txBody>
          <a:bodyPr/>
          <a:lstStyle/>
          <a:p>
            <a:r>
              <a:rPr lang="en-IN" dirty="0"/>
              <a:t>3) USER PANEL</a:t>
            </a:r>
          </a:p>
        </p:txBody>
      </p:sp>
      <p:sp>
        <p:nvSpPr>
          <p:cNvPr id="3" name="Content Placeholder 2">
            <a:extLst>
              <a:ext uri="{FF2B5EF4-FFF2-40B4-BE49-F238E27FC236}">
                <a16:creationId xmlns:a16="http://schemas.microsoft.com/office/drawing/2014/main" id="{1E2FBE63-60DC-46E8-A7C2-D7F062D6F637}"/>
              </a:ext>
            </a:extLst>
          </p:cNvPr>
          <p:cNvSpPr>
            <a:spLocks noGrp="1"/>
          </p:cNvSpPr>
          <p:nvPr>
            <p:ph idx="1"/>
          </p:nvPr>
        </p:nvSpPr>
        <p:spPr>
          <a:xfrm>
            <a:off x="685800" y="1543639"/>
            <a:ext cx="10131425" cy="3770721"/>
          </a:xfrm>
        </p:spPr>
        <p:txBody>
          <a:bodyPr/>
          <a:lstStyle/>
          <a:p>
            <a:pPr marL="0" indent="0">
              <a:buNone/>
            </a:pPr>
            <a:r>
              <a:rPr lang="en-IN" dirty="0"/>
              <a:t>1.</a:t>
            </a:r>
            <a:r>
              <a:rPr lang="en-IN" b="1" u="sng" dirty="0"/>
              <a:t>User registration/Log in </a:t>
            </a:r>
            <a:r>
              <a:rPr lang="en-IN" dirty="0"/>
              <a:t>: User can register/login through the form</a:t>
            </a:r>
          </a:p>
          <a:p>
            <a:pPr marL="0" indent="0">
              <a:buNone/>
            </a:pPr>
            <a:r>
              <a:rPr lang="en-IN" dirty="0"/>
              <a:t>2. </a:t>
            </a:r>
            <a:r>
              <a:rPr lang="en-IN" b="1" u="sng" dirty="0"/>
              <a:t>User profile </a:t>
            </a:r>
            <a:r>
              <a:rPr lang="en-IN" dirty="0"/>
              <a:t>: User can manage own profile</a:t>
            </a:r>
          </a:p>
          <a:p>
            <a:pPr marL="0" indent="0">
              <a:buNone/>
            </a:pPr>
            <a:r>
              <a:rPr lang="en-IN" dirty="0"/>
              <a:t>3.</a:t>
            </a:r>
            <a:r>
              <a:rPr lang="en-IN" b="1" u="sng" dirty="0"/>
              <a:t>Complaint lobby </a:t>
            </a:r>
            <a:r>
              <a:rPr lang="en-IN" dirty="0"/>
              <a:t>: User can Lodge his/her Complaint.</a:t>
            </a:r>
          </a:p>
          <a:p>
            <a:pPr marL="0" indent="0">
              <a:buNone/>
            </a:pPr>
            <a:r>
              <a:rPr lang="en-IN" dirty="0"/>
              <a:t>4. </a:t>
            </a:r>
            <a:r>
              <a:rPr lang="en-IN" b="1" u="sng" dirty="0"/>
              <a:t>Complaint history</a:t>
            </a:r>
            <a:r>
              <a:rPr lang="en-IN" dirty="0"/>
              <a:t>: Users can view lodged complaints and status.</a:t>
            </a:r>
          </a:p>
          <a:p>
            <a:pPr marL="0" indent="0">
              <a:buNone/>
            </a:pPr>
            <a:endParaRPr lang="en-IN" dirty="0"/>
          </a:p>
        </p:txBody>
      </p:sp>
    </p:spTree>
    <p:extLst>
      <p:ext uri="{BB962C8B-B14F-4D97-AF65-F5344CB8AC3E}">
        <p14:creationId xmlns:p14="http://schemas.microsoft.com/office/powerpoint/2010/main" val="146058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0846-8A03-4571-9BB5-28636774D403}"/>
              </a:ext>
            </a:extLst>
          </p:cNvPr>
          <p:cNvSpPr>
            <a:spLocks noGrp="1"/>
          </p:cNvSpPr>
          <p:nvPr>
            <p:ph type="title"/>
          </p:nvPr>
        </p:nvSpPr>
        <p:spPr>
          <a:xfrm>
            <a:off x="685801" y="609600"/>
            <a:ext cx="10131425" cy="813847"/>
          </a:xfrm>
        </p:spPr>
        <p:txBody>
          <a:bodyPr/>
          <a:lstStyle/>
          <a:p>
            <a:r>
              <a:rPr lang="en-IN" dirty="0"/>
              <a:t>SYSTEM ENVIRONMENT</a:t>
            </a:r>
          </a:p>
        </p:txBody>
      </p:sp>
      <p:sp>
        <p:nvSpPr>
          <p:cNvPr id="3" name="Content Placeholder 2">
            <a:extLst>
              <a:ext uri="{FF2B5EF4-FFF2-40B4-BE49-F238E27FC236}">
                <a16:creationId xmlns:a16="http://schemas.microsoft.com/office/drawing/2014/main" id="{6B37F918-9088-4390-90A6-0064F6610152}"/>
              </a:ext>
            </a:extLst>
          </p:cNvPr>
          <p:cNvSpPr>
            <a:spLocks noGrp="1"/>
          </p:cNvSpPr>
          <p:nvPr>
            <p:ph idx="1"/>
          </p:nvPr>
        </p:nvSpPr>
        <p:spPr>
          <a:xfrm>
            <a:off x="685801" y="2187019"/>
            <a:ext cx="10131425" cy="4223208"/>
          </a:xfrm>
        </p:spPr>
        <p:txBody>
          <a:bodyPr>
            <a:normAutofit/>
          </a:bodyPr>
          <a:lstStyle/>
          <a:p>
            <a:r>
              <a:rPr lang="en-IN" dirty="0"/>
              <a:t>HARDWARE CONFIGURATION (min)</a:t>
            </a:r>
          </a:p>
          <a:p>
            <a:pPr marL="0" indent="0">
              <a:buNone/>
            </a:pPr>
            <a:r>
              <a:rPr lang="en-IN" dirty="0"/>
              <a:t>1.	Pentium IV Processor </a:t>
            </a:r>
          </a:p>
          <a:p>
            <a:pPr marL="0" indent="0">
              <a:buNone/>
            </a:pPr>
            <a:r>
              <a:rPr lang="en-IN" dirty="0"/>
              <a:t>2.	512  MB RAM </a:t>
            </a:r>
          </a:p>
          <a:p>
            <a:pPr marL="0" indent="0">
              <a:buNone/>
            </a:pPr>
            <a:r>
              <a:rPr lang="en-IN" dirty="0"/>
              <a:t>3.	10GB HDD </a:t>
            </a:r>
          </a:p>
          <a:p>
            <a:pPr marL="342900" indent="-342900">
              <a:buAutoNum type="arabicPeriod" startAt="4"/>
            </a:pPr>
            <a:r>
              <a:rPr lang="en-IN" dirty="0"/>
              <a:t>1024 * 768 Resolution Colour Monitor </a:t>
            </a:r>
          </a:p>
          <a:p>
            <a:pPr marL="0" indent="0">
              <a:buNone/>
            </a:pPr>
            <a:endParaRPr lang="en-IN" dirty="0"/>
          </a:p>
          <a:p>
            <a:r>
              <a:rPr lang="en-IN" dirty="0"/>
              <a:t>SOFTWARE CONFIGUARION (min)</a:t>
            </a:r>
          </a:p>
          <a:p>
            <a:pPr marL="0" indent="0">
              <a:buNone/>
            </a:pPr>
            <a:r>
              <a:rPr lang="en-IN" dirty="0"/>
              <a:t>1. OS : Windows XP</a:t>
            </a:r>
          </a:p>
          <a:p>
            <a:pPr marL="0" indent="0">
              <a:buNone/>
            </a:pPr>
            <a:r>
              <a:rPr lang="en-IN" dirty="0"/>
              <a:t>2.PHP Triad (PHP5.6, MySQL, Apache, and PhpMyAdmin)</a:t>
            </a:r>
          </a:p>
          <a:p>
            <a:pPr marL="0" indent="0">
              <a:buNone/>
            </a:pPr>
            <a:endParaRPr lang="en-IN" dirty="0"/>
          </a:p>
          <a:p>
            <a:pPr marL="0" indent="0">
              <a:buNone/>
            </a:pPr>
            <a:endParaRPr lang="en-IN" dirty="0"/>
          </a:p>
          <a:p>
            <a:pPr marL="0" indent="0">
              <a:buNone/>
            </a:pPr>
            <a:endParaRPr lang="en-IN" dirty="0"/>
          </a:p>
          <a:p>
            <a:endParaRPr lang="en-IN" dirty="0"/>
          </a:p>
        </p:txBody>
      </p:sp>
    </p:spTree>
    <p:extLst>
      <p:ext uri="{BB962C8B-B14F-4D97-AF65-F5344CB8AC3E}">
        <p14:creationId xmlns:p14="http://schemas.microsoft.com/office/powerpoint/2010/main" val="34058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B60A7-DA97-4242-A760-570B640D074C}"/>
              </a:ext>
            </a:extLst>
          </p:cNvPr>
          <p:cNvSpPr>
            <a:spLocks noGrp="1"/>
          </p:cNvSpPr>
          <p:nvPr>
            <p:ph type="title"/>
          </p:nvPr>
        </p:nvSpPr>
        <p:spPr>
          <a:xfrm>
            <a:off x="817776" y="2410120"/>
            <a:ext cx="10131425" cy="1456267"/>
          </a:xfrm>
        </p:spPr>
        <p:txBody>
          <a:bodyPr/>
          <a:lstStyle/>
          <a:p>
            <a:pPr algn="ctr"/>
            <a:r>
              <a:rPr lang="en-IN" dirty="0"/>
              <a:t>UML DIAGRAMS</a:t>
            </a:r>
          </a:p>
        </p:txBody>
      </p:sp>
    </p:spTree>
    <p:extLst>
      <p:ext uri="{BB962C8B-B14F-4D97-AF65-F5344CB8AC3E}">
        <p14:creationId xmlns:p14="http://schemas.microsoft.com/office/powerpoint/2010/main" val="67116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EE1D-2270-4E4A-84D7-4DB3223C3324}"/>
              </a:ext>
            </a:extLst>
          </p:cNvPr>
          <p:cNvSpPr>
            <a:spLocks noGrp="1"/>
          </p:cNvSpPr>
          <p:nvPr>
            <p:ph type="title"/>
          </p:nvPr>
        </p:nvSpPr>
        <p:spPr>
          <a:xfrm>
            <a:off x="685801" y="138260"/>
            <a:ext cx="10131425" cy="457200"/>
          </a:xfrm>
        </p:spPr>
        <p:txBody>
          <a:bodyPr>
            <a:normAutofit fontScale="90000"/>
          </a:bodyPr>
          <a:lstStyle/>
          <a:p>
            <a:pPr algn="ctr"/>
            <a:r>
              <a:rPr lang="en-IN" dirty="0"/>
              <a:t>CLASS DIAGRAM</a:t>
            </a:r>
          </a:p>
        </p:txBody>
      </p:sp>
      <p:pic>
        <p:nvPicPr>
          <p:cNvPr id="4" name="Content Placeholder 3">
            <a:extLst>
              <a:ext uri="{FF2B5EF4-FFF2-40B4-BE49-F238E27FC236}">
                <a16:creationId xmlns:a16="http://schemas.microsoft.com/office/drawing/2014/main" id="{B009C100-6F31-4E08-AC99-BDF61273E3C3}"/>
              </a:ext>
            </a:extLst>
          </p:cNvPr>
          <p:cNvPicPr>
            <a:picLocks noGrp="1" noChangeAspect="1"/>
          </p:cNvPicPr>
          <p:nvPr>
            <p:ph idx="1"/>
          </p:nvPr>
        </p:nvPicPr>
        <p:blipFill>
          <a:blip r:embed="rId2"/>
          <a:stretch>
            <a:fillRect/>
          </a:stretch>
        </p:blipFill>
        <p:spPr>
          <a:xfrm>
            <a:off x="1105261" y="735290"/>
            <a:ext cx="9292504" cy="5651452"/>
          </a:xfrm>
          <a:prstGeom prst="rect">
            <a:avLst/>
          </a:prstGeom>
        </p:spPr>
      </p:pic>
    </p:spTree>
    <p:extLst>
      <p:ext uri="{BB962C8B-B14F-4D97-AF65-F5344CB8AC3E}">
        <p14:creationId xmlns:p14="http://schemas.microsoft.com/office/powerpoint/2010/main" val="254449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5F75-2A30-44B8-A24E-80AA36F427AA}"/>
              </a:ext>
            </a:extLst>
          </p:cNvPr>
          <p:cNvSpPr>
            <a:spLocks noGrp="1"/>
          </p:cNvSpPr>
          <p:nvPr>
            <p:ph type="title"/>
          </p:nvPr>
        </p:nvSpPr>
        <p:spPr>
          <a:xfrm>
            <a:off x="610386" y="175968"/>
            <a:ext cx="10131425" cy="457200"/>
          </a:xfrm>
        </p:spPr>
        <p:txBody>
          <a:bodyPr>
            <a:normAutofit fontScale="90000"/>
          </a:bodyPr>
          <a:lstStyle/>
          <a:p>
            <a:pPr algn="ctr"/>
            <a:r>
              <a:rPr lang="en-IN" dirty="0"/>
              <a:t>Use case diagrams</a:t>
            </a:r>
          </a:p>
        </p:txBody>
      </p:sp>
      <p:pic>
        <p:nvPicPr>
          <p:cNvPr id="7" name="Content Placeholder 6">
            <a:extLst>
              <a:ext uri="{FF2B5EF4-FFF2-40B4-BE49-F238E27FC236}">
                <a16:creationId xmlns:a16="http://schemas.microsoft.com/office/drawing/2014/main" id="{6597F7D0-61A7-4B01-A205-050279BBD1FF}"/>
              </a:ext>
            </a:extLst>
          </p:cNvPr>
          <p:cNvPicPr>
            <a:picLocks noGrp="1" noChangeAspect="1"/>
          </p:cNvPicPr>
          <p:nvPr>
            <p:ph idx="1"/>
          </p:nvPr>
        </p:nvPicPr>
        <p:blipFill>
          <a:blip r:embed="rId2"/>
          <a:stretch>
            <a:fillRect/>
          </a:stretch>
        </p:blipFill>
        <p:spPr>
          <a:xfrm>
            <a:off x="3260377" y="1156931"/>
            <a:ext cx="4982270" cy="5106113"/>
          </a:xfrm>
        </p:spPr>
      </p:pic>
    </p:spTree>
    <p:extLst>
      <p:ext uri="{BB962C8B-B14F-4D97-AF65-F5344CB8AC3E}">
        <p14:creationId xmlns:p14="http://schemas.microsoft.com/office/powerpoint/2010/main" val="82533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96AFE5-AEC3-45F7-BF17-1A22BB25F01F}"/>
              </a:ext>
            </a:extLst>
          </p:cNvPr>
          <p:cNvSpPr>
            <a:spLocks noGrp="1"/>
          </p:cNvSpPr>
          <p:nvPr>
            <p:ph type="title"/>
          </p:nvPr>
        </p:nvSpPr>
        <p:spPr>
          <a:xfrm>
            <a:off x="685801" y="0"/>
            <a:ext cx="10131425" cy="201105"/>
          </a:xfrm>
        </p:spPr>
        <p:txBody>
          <a:bodyPr>
            <a:normAutofit fontScale="90000"/>
          </a:bodyPr>
          <a:lstStyle/>
          <a:p>
            <a:endParaRPr lang="en-IN" dirty="0"/>
          </a:p>
        </p:txBody>
      </p:sp>
      <p:pic>
        <p:nvPicPr>
          <p:cNvPr id="8" name="Content Placeholder 7">
            <a:extLst>
              <a:ext uri="{FF2B5EF4-FFF2-40B4-BE49-F238E27FC236}">
                <a16:creationId xmlns:a16="http://schemas.microsoft.com/office/drawing/2014/main" id="{D6C3678D-8295-4B16-97CC-28014B14962D}"/>
              </a:ext>
            </a:extLst>
          </p:cNvPr>
          <p:cNvPicPr>
            <a:picLocks noGrp="1" noChangeAspect="1"/>
          </p:cNvPicPr>
          <p:nvPr>
            <p:ph sz="half" idx="1"/>
          </p:nvPr>
        </p:nvPicPr>
        <p:blipFill>
          <a:blip r:embed="rId2"/>
          <a:stretch>
            <a:fillRect/>
          </a:stretch>
        </p:blipFill>
        <p:spPr>
          <a:xfrm>
            <a:off x="954380" y="824415"/>
            <a:ext cx="4526428" cy="5359568"/>
          </a:xfrm>
        </p:spPr>
      </p:pic>
      <p:pic>
        <p:nvPicPr>
          <p:cNvPr id="10" name="Content Placeholder 9">
            <a:extLst>
              <a:ext uri="{FF2B5EF4-FFF2-40B4-BE49-F238E27FC236}">
                <a16:creationId xmlns:a16="http://schemas.microsoft.com/office/drawing/2014/main" id="{6AE1F4E8-42AB-4F9B-ABF1-974865593601}"/>
              </a:ext>
            </a:extLst>
          </p:cNvPr>
          <p:cNvPicPr>
            <a:picLocks noGrp="1" noChangeAspect="1"/>
          </p:cNvPicPr>
          <p:nvPr>
            <p:ph sz="half" idx="2"/>
          </p:nvPr>
        </p:nvPicPr>
        <p:blipFill>
          <a:blip r:embed="rId3"/>
          <a:stretch>
            <a:fillRect/>
          </a:stretch>
        </p:blipFill>
        <p:spPr>
          <a:xfrm>
            <a:off x="5913163" y="824415"/>
            <a:ext cx="4718880" cy="5359568"/>
          </a:xfrm>
        </p:spPr>
      </p:pic>
    </p:spTree>
    <p:extLst>
      <p:ext uri="{BB962C8B-B14F-4D97-AF65-F5344CB8AC3E}">
        <p14:creationId xmlns:p14="http://schemas.microsoft.com/office/powerpoint/2010/main" val="3167438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7492D-F289-46B8-817F-C9E660F6E1C7}"/>
              </a:ext>
            </a:extLst>
          </p:cNvPr>
          <p:cNvSpPr>
            <a:spLocks noGrp="1"/>
          </p:cNvSpPr>
          <p:nvPr>
            <p:ph type="title"/>
          </p:nvPr>
        </p:nvSpPr>
        <p:spPr>
          <a:xfrm>
            <a:off x="685801" y="609600"/>
            <a:ext cx="10131425" cy="448235"/>
          </a:xfrm>
        </p:spPr>
        <p:txBody>
          <a:bodyPr>
            <a:normAutofit fontScale="90000"/>
          </a:bodyPr>
          <a:lstStyle/>
          <a:p>
            <a:r>
              <a:rPr lang="en-IN" dirty="0"/>
              <a:t>USER STORIES</a:t>
            </a:r>
          </a:p>
        </p:txBody>
      </p:sp>
      <p:graphicFrame>
        <p:nvGraphicFramePr>
          <p:cNvPr id="7" name="Table 7">
            <a:extLst>
              <a:ext uri="{FF2B5EF4-FFF2-40B4-BE49-F238E27FC236}">
                <a16:creationId xmlns:a16="http://schemas.microsoft.com/office/drawing/2014/main" id="{86755BD2-26E2-445F-A293-6D4481CFE6FA}"/>
              </a:ext>
            </a:extLst>
          </p:cNvPr>
          <p:cNvGraphicFramePr>
            <a:graphicFrameLocks noGrp="1"/>
          </p:cNvGraphicFramePr>
          <p:nvPr>
            <p:ph idx="1"/>
            <p:extLst>
              <p:ext uri="{D42A27DB-BD31-4B8C-83A1-F6EECF244321}">
                <p14:modId xmlns:p14="http://schemas.microsoft.com/office/powerpoint/2010/main" val="2231388407"/>
              </p:ext>
            </p:extLst>
          </p:nvPr>
        </p:nvGraphicFramePr>
        <p:xfrm>
          <a:off x="802342" y="1264023"/>
          <a:ext cx="10131423" cy="5416173"/>
        </p:xfrm>
        <a:graphic>
          <a:graphicData uri="http://schemas.openxmlformats.org/drawingml/2006/table">
            <a:tbl>
              <a:tblPr firstRow="1" bandRow="1">
                <a:tableStyleId>{5C22544A-7EE6-4342-B048-85BDC9FD1C3A}</a:tableStyleId>
              </a:tblPr>
              <a:tblGrid>
                <a:gridCol w="1788459">
                  <a:extLst>
                    <a:ext uri="{9D8B030D-6E8A-4147-A177-3AD203B41FA5}">
                      <a16:colId xmlns:a16="http://schemas.microsoft.com/office/drawing/2014/main" val="3992224636"/>
                    </a:ext>
                  </a:extLst>
                </a:gridCol>
                <a:gridCol w="3361765">
                  <a:extLst>
                    <a:ext uri="{9D8B030D-6E8A-4147-A177-3AD203B41FA5}">
                      <a16:colId xmlns:a16="http://schemas.microsoft.com/office/drawing/2014/main" val="2489628947"/>
                    </a:ext>
                  </a:extLst>
                </a:gridCol>
                <a:gridCol w="4981199">
                  <a:extLst>
                    <a:ext uri="{9D8B030D-6E8A-4147-A177-3AD203B41FA5}">
                      <a16:colId xmlns:a16="http://schemas.microsoft.com/office/drawing/2014/main" val="32293530"/>
                    </a:ext>
                  </a:extLst>
                </a:gridCol>
              </a:tblGrid>
              <a:tr h="367553">
                <a:tc>
                  <a:txBody>
                    <a:bodyPr/>
                    <a:lstStyle/>
                    <a:p>
                      <a:r>
                        <a:rPr lang="en-IN" dirty="0"/>
                        <a:t>USER TYPE</a:t>
                      </a:r>
                    </a:p>
                  </a:txBody>
                  <a:tcPr/>
                </a:tc>
                <a:tc>
                  <a:txBody>
                    <a:bodyPr/>
                    <a:lstStyle/>
                    <a:p>
                      <a:r>
                        <a:rPr lang="en-IN" dirty="0"/>
                        <a:t>EPIC</a:t>
                      </a:r>
                    </a:p>
                  </a:txBody>
                  <a:tcPr/>
                </a:tc>
                <a:tc>
                  <a:txBody>
                    <a:bodyPr/>
                    <a:lstStyle/>
                    <a:p>
                      <a:r>
                        <a:rPr lang="en-IN" dirty="0"/>
                        <a:t>USER STORIES</a:t>
                      </a:r>
                    </a:p>
                  </a:txBody>
                  <a:tcPr/>
                </a:tc>
                <a:extLst>
                  <a:ext uri="{0D108BD9-81ED-4DB2-BD59-A6C34878D82A}">
                    <a16:rowId xmlns:a16="http://schemas.microsoft.com/office/drawing/2014/main" val="1780454485"/>
                  </a:ext>
                </a:extLst>
              </a:tr>
              <a:tr h="942936">
                <a:tc rowSpan="2">
                  <a:txBody>
                    <a:bodyPr/>
                    <a:lstStyle/>
                    <a:p>
                      <a:r>
                        <a:rPr lang="en-IN" dirty="0"/>
                        <a:t>ADMIN</a:t>
                      </a:r>
                    </a:p>
                  </a:txBody>
                  <a:tcPr/>
                </a:tc>
                <a:tc>
                  <a:txBody>
                    <a:bodyPr/>
                    <a:lstStyle/>
                    <a:p>
                      <a:r>
                        <a:rPr lang="en-IN" dirty="0"/>
                        <a:t>Login</a:t>
                      </a:r>
                    </a:p>
                  </a:txBody>
                  <a:tcPr/>
                </a:tc>
                <a:tc>
                  <a:txBody>
                    <a:bodyPr/>
                    <a:lstStyle/>
                    <a:p>
                      <a:r>
                        <a:rPr lang="en-IN" dirty="0"/>
                        <a:t>As an admin I can login/register to an application by entering user id and password</a:t>
                      </a:r>
                    </a:p>
                  </a:txBody>
                  <a:tcPr/>
                </a:tc>
                <a:extLst>
                  <a:ext uri="{0D108BD9-81ED-4DB2-BD59-A6C34878D82A}">
                    <a16:rowId xmlns:a16="http://schemas.microsoft.com/office/drawing/2014/main" val="1552955369"/>
                  </a:ext>
                </a:extLst>
              </a:tr>
              <a:tr h="939652">
                <a:tc vMerge="1">
                  <a:txBody>
                    <a:bodyPr/>
                    <a:lstStyle/>
                    <a:p>
                      <a:endParaRPr lang="en-IN"/>
                    </a:p>
                  </a:txBody>
                  <a:tcPr/>
                </a:tc>
                <a:tc>
                  <a:txBody>
                    <a:bodyPr/>
                    <a:lstStyle/>
                    <a:p>
                      <a:r>
                        <a:rPr lang="en-IN" dirty="0"/>
                        <a:t>Dashboard</a:t>
                      </a:r>
                    </a:p>
                  </a:txBody>
                  <a:tcPr/>
                </a:tc>
                <a:tc>
                  <a:txBody>
                    <a:bodyPr/>
                    <a:lstStyle/>
                    <a:p>
                      <a:r>
                        <a:rPr lang="en-IN" dirty="0"/>
                        <a:t>As and admin I can view and manage the user complaints and transfer them to the appropriate sub-admins for taking actions.</a:t>
                      </a:r>
                    </a:p>
                  </a:txBody>
                  <a:tcPr/>
                </a:tc>
                <a:extLst>
                  <a:ext uri="{0D108BD9-81ED-4DB2-BD59-A6C34878D82A}">
                    <a16:rowId xmlns:a16="http://schemas.microsoft.com/office/drawing/2014/main" val="1408371419"/>
                  </a:ext>
                </a:extLst>
              </a:tr>
              <a:tr h="942936">
                <a:tc rowSpan="2">
                  <a:txBody>
                    <a:bodyPr/>
                    <a:lstStyle/>
                    <a:p>
                      <a:r>
                        <a:rPr lang="en-IN" dirty="0"/>
                        <a:t>USER</a:t>
                      </a:r>
                    </a:p>
                  </a:txBody>
                  <a:tcPr/>
                </a:tc>
                <a:tc>
                  <a:txBody>
                    <a:bodyPr/>
                    <a:lstStyle/>
                    <a:p>
                      <a:r>
                        <a:rPr lang="en-IN" dirty="0"/>
                        <a:t>Login</a:t>
                      </a:r>
                    </a:p>
                  </a:txBody>
                  <a:tcPr/>
                </a:tc>
                <a:tc>
                  <a:txBody>
                    <a:bodyPr/>
                    <a:lstStyle/>
                    <a:p>
                      <a:r>
                        <a:rPr lang="en-IN" dirty="0"/>
                        <a:t>As a user I can login/register to the portal and register my complaint with description</a:t>
                      </a:r>
                    </a:p>
                  </a:txBody>
                  <a:tcPr/>
                </a:tc>
                <a:extLst>
                  <a:ext uri="{0D108BD9-81ED-4DB2-BD59-A6C34878D82A}">
                    <a16:rowId xmlns:a16="http://schemas.microsoft.com/office/drawing/2014/main" val="3377856217"/>
                  </a:ext>
                </a:extLst>
              </a:tr>
              <a:tr h="942936">
                <a:tc vMerge="1">
                  <a:txBody>
                    <a:bodyPr/>
                    <a:lstStyle/>
                    <a:p>
                      <a:endParaRPr lang="en-IN"/>
                    </a:p>
                  </a:txBody>
                  <a:tcPr/>
                </a:tc>
                <a:tc>
                  <a:txBody>
                    <a:bodyPr/>
                    <a:lstStyle/>
                    <a:p>
                      <a:r>
                        <a:rPr lang="en-IN" dirty="0"/>
                        <a:t>My Account</a:t>
                      </a:r>
                    </a:p>
                  </a:txBody>
                  <a:tcPr/>
                </a:tc>
                <a:tc>
                  <a:txBody>
                    <a:bodyPr/>
                    <a:lstStyle/>
                    <a:p>
                      <a:r>
                        <a:rPr lang="en-IN" dirty="0"/>
                        <a:t>As a use I can view my personal information, update them and monitor my complaint status</a:t>
                      </a:r>
                    </a:p>
                  </a:txBody>
                  <a:tcPr/>
                </a:tc>
                <a:extLst>
                  <a:ext uri="{0D108BD9-81ED-4DB2-BD59-A6C34878D82A}">
                    <a16:rowId xmlns:a16="http://schemas.microsoft.com/office/drawing/2014/main" val="3208501658"/>
                  </a:ext>
                </a:extLst>
              </a:tr>
              <a:tr h="471468">
                <a:tc rowSpan="2">
                  <a:txBody>
                    <a:bodyPr/>
                    <a:lstStyle/>
                    <a:p>
                      <a:r>
                        <a:rPr lang="en-IN" dirty="0"/>
                        <a:t>SUB-ADMIN</a:t>
                      </a:r>
                    </a:p>
                  </a:txBody>
                  <a:tcPr/>
                </a:tc>
                <a:tc>
                  <a:txBody>
                    <a:bodyPr/>
                    <a:lstStyle/>
                    <a:p>
                      <a:r>
                        <a:rPr lang="en-IN" dirty="0"/>
                        <a:t>Login</a:t>
                      </a:r>
                    </a:p>
                  </a:txBody>
                  <a:tcPr/>
                </a:tc>
                <a:tc>
                  <a:txBody>
                    <a:bodyPr/>
                    <a:lstStyle/>
                    <a:p>
                      <a:r>
                        <a:rPr lang="en-IN" dirty="0"/>
                        <a:t>As a sub-admin I can login from the portal by entering the login credentials</a:t>
                      </a:r>
                    </a:p>
                  </a:txBody>
                  <a:tcPr/>
                </a:tc>
                <a:extLst>
                  <a:ext uri="{0D108BD9-81ED-4DB2-BD59-A6C34878D82A}">
                    <a16:rowId xmlns:a16="http://schemas.microsoft.com/office/drawing/2014/main" val="3482721551"/>
                  </a:ext>
                </a:extLst>
              </a:tr>
              <a:tr h="471468">
                <a:tc vMerge="1">
                  <a:txBody>
                    <a:bodyPr/>
                    <a:lstStyle/>
                    <a:p>
                      <a:endParaRPr lang="en-IN"/>
                    </a:p>
                  </a:txBody>
                  <a:tcPr/>
                </a:tc>
                <a:tc>
                  <a:txBody>
                    <a:bodyPr/>
                    <a:lstStyle/>
                    <a:p>
                      <a:r>
                        <a:rPr lang="en-IN" dirty="0"/>
                        <a:t>Dashboard</a:t>
                      </a:r>
                    </a:p>
                  </a:txBody>
                  <a:tcPr/>
                </a:tc>
                <a:tc>
                  <a:txBody>
                    <a:bodyPr/>
                    <a:lstStyle/>
                    <a:p>
                      <a:r>
                        <a:rPr lang="en-IN" dirty="0"/>
                        <a:t>As a sub-admin I am able to view my day-to-day assigned tasks and update the status of them</a:t>
                      </a:r>
                    </a:p>
                  </a:txBody>
                  <a:tcPr/>
                </a:tc>
                <a:extLst>
                  <a:ext uri="{0D108BD9-81ED-4DB2-BD59-A6C34878D82A}">
                    <a16:rowId xmlns:a16="http://schemas.microsoft.com/office/drawing/2014/main" val="186180969"/>
                  </a:ext>
                </a:extLst>
              </a:tr>
            </a:tbl>
          </a:graphicData>
        </a:graphic>
      </p:graphicFrame>
    </p:spTree>
    <p:extLst>
      <p:ext uri="{BB962C8B-B14F-4D97-AF65-F5344CB8AC3E}">
        <p14:creationId xmlns:p14="http://schemas.microsoft.com/office/powerpoint/2010/main" val="425066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0A8B-53CF-4DD4-8B76-5C6C88D9BA2A}"/>
              </a:ext>
            </a:extLst>
          </p:cNvPr>
          <p:cNvSpPr>
            <a:spLocks noGrp="1"/>
          </p:cNvSpPr>
          <p:nvPr>
            <p:ph type="title"/>
          </p:nvPr>
        </p:nvSpPr>
        <p:spPr>
          <a:xfrm>
            <a:off x="748554" y="2510118"/>
            <a:ext cx="10131425" cy="1456267"/>
          </a:xfrm>
        </p:spPr>
        <p:txBody>
          <a:bodyPr/>
          <a:lstStyle/>
          <a:p>
            <a:pPr algn="ctr"/>
            <a:r>
              <a:rPr lang="en-IN" dirty="0"/>
              <a:t>Database design</a:t>
            </a:r>
          </a:p>
        </p:txBody>
      </p:sp>
    </p:spTree>
    <p:extLst>
      <p:ext uri="{BB962C8B-B14F-4D97-AF65-F5344CB8AC3E}">
        <p14:creationId xmlns:p14="http://schemas.microsoft.com/office/powerpoint/2010/main" val="306832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66E6-CF01-4874-93DD-4E804C636BD1}"/>
              </a:ext>
            </a:extLst>
          </p:cNvPr>
          <p:cNvSpPr>
            <a:spLocks noGrp="1"/>
          </p:cNvSpPr>
          <p:nvPr>
            <p:ph type="title"/>
          </p:nvPr>
        </p:nvSpPr>
        <p:spPr/>
        <p:txBody>
          <a:bodyPr/>
          <a:lstStyle/>
          <a:p>
            <a:r>
              <a:rPr lang="en-IN" sz="1800" dirty="0"/>
              <a:t>Users Table: This table stores user personal and login details</a:t>
            </a:r>
            <a:r>
              <a:rPr lang="en-IN" dirty="0"/>
              <a:t>.</a:t>
            </a:r>
          </a:p>
        </p:txBody>
      </p:sp>
      <p:pic>
        <p:nvPicPr>
          <p:cNvPr id="4" name="Content Placeholder 3">
            <a:extLst>
              <a:ext uri="{FF2B5EF4-FFF2-40B4-BE49-F238E27FC236}">
                <a16:creationId xmlns:a16="http://schemas.microsoft.com/office/drawing/2014/main" id="{AF54587E-0F3E-41DE-8FE9-3321C1DF8E22}"/>
              </a:ext>
            </a:extLst>
          </p:cNvPr>
          <p:cNvPicPr>
            <a:picLocks noGrp="1" noChangeAspect="1"/>
          </p:cNvPicPr>
          <p:nvPr>
            <p:ph idx="1"/>
          </p:nvPr>
        </p:nvPicPr>
        <p:blipFill rotWithShape="1">
          <a:blip r:embed="rId2"/>
          <a:stretch/>
        </p:blipFill>
        <p:spPr>
          <a:xfrm>
            <a:off x="2770310" y="2271534"/>
            <a:ext cx="5962405" cy="3389670"/>
          </a:xfrm>
          <a:prstGeom prst="rect">
            <a:avLst/>
          </a:prstGeom>
        </p:spPr>
      </p:pic>
    </p:spTree>
    <p:extLst>
      <p:ext uri="{BB962C8B-B14F-4D97-AF65-F5344CB8AC3E}">
        <p14:creationId xmlns:p14="http://schemas.microsoft.com/office/powerpoint/2010/main" val="75917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E905-EE90-4CF8-9DE5-5F5242A07900}"/>
              </a:ext>
            </a:extLst>
          </p:cNvPr>
          <p:cNvSpPr>
            <a:spLocks noGrp="1"/>
          </p:cNvSpPr>
          <p:nvPr>
            <p:ph type="title"/>
          </p:nvPr>
        </p:nvSpPr>
        <p:spPr>
          <a:xfrm>
            <a:off x="685801" y="582707"/>
            <a:ext cx="10131425" cy="842682"/>
          </a:xfrm>
        </p:spPr>
        <p:txBody>
          <a:bodyPr>
            <a:normAutofit/>
          </a:bodyPr>
          <a:lstStyle/>
          <a:p>
            <a:r>
              <a:rPr lang="en-IN" sz="1800" dirty="0"/>
              <a:t>Category Table: This table stores category details.</a:t>
            </a:r>
          </a:p>
        </p:txBody>
      </p:sp>
      <p:pic>
        <p:nvPicPr>
          <p:cNvPr id="4" name="Content Placeholder 3">
            <a:extLst>
              <a:ext uri="{FF2B5EF4-FFF2-40B4-BE49-F238E27FC236}">
                <a16:creationId xmlns:a16="http://schemas.microsoft.com/office/drawing/2014/main" id="{8F8DF9C2-E39A-40E9-9BBB-9D2BB14325AB}"/>
              </a:ext>
            </a:extLst>
          </p:cNvPr>
          <p:cNvPicPr>
            <a:picLocks noGrp="1" noChangeAspect="1"/>
          </p:cNvPicPr>
          <p:nvPr>
            <p:ph idx="1"/>
          </p:nvPr>
        </p:nvPicPr>
        <p:blipFill rotWithShape="1">
          <a:blip r:embed="rId2"/>
          <a:srcRect r="41147" b="27829"/>
          <a:stretch/>
        </p:blipFill>
        <p:spPr>
          <a:xfrm>
            <a:off x="2398687" y="2197530"/>
            <a:ext cx="6298598" cy="2724094"/>
          </a:xfrm>
          <a:prstGeom prst="rect">
            <a:avLst/>
          </a:prstGeom>
        </p:spPr>
      </p:pic>
    </p:spTree>
    <p:extLst>
      <p:ext uri="{BB962C8B-B14F-4D97-AF65-F5344CB8AC3E}">
        <p14:creationId xmlns:p14="http://schemas.microsoft.com/office/powerpoint/2010/main" val="267420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E9FA-CE62-4D70-BCD0-62B022726EA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7DE85DA-13D1-4165-86B6-01DF17AB00EA}"/>
              </a:ext>
            </a:extLst>
          </p:cNvPr>
          <p:cNvSpPr>
            <a:spLocks noGrp="1"/>
          </p:cNvSpPr>
          <p:nvPr>
            <p:ph idx="1"/>
          </p:nvPr>
        </p:nvSpPr>
        <p:spPr/>
        <p:txBody>
          <a:bodyPr/>
          <a:lstStyle/>
          <a:p>
            <a:pPr marL="0" indent="0">
              <a:buNone/>
            </a:pPr>
            <a:r>
              <a:rPr lang="en-IN" dirty="0"/>
              <a:t>The main idea is to implement a complaint system for customers for raising complaints on the issues related to ISP provider and provide best customer care service for users using this website. There are many Internet Service providers that will provide internet services for users on different packages. Basically, ISP works on three connections, Dial Up using telephone service, Broad band and wireless connections. In any case there arises a lot of problems related to the services that an ISP provides on a daily basis. The poor handling of this problems are mainly due to unorganized practices that are being followed over these years. Now with the amount of broadband and wi-fi connections getting increased day by day as people are working from home and education via online classes and courses are gaining more momentum, it is important that these issues are to be addressed faster and more efficiently for the obtaining customer satisfaction.</a:t>
            </a:r>
          </a:p>
        </p:txBody>
      </p:sp>
    </p:spTree>
    <p:extLst>
      <p:ext uri="{BB962C8B-B14F-4D97-AF65-F5344CB8AC3E}">
        <p14:creationId xmlns:p14="http://schemas.microsoft.com/office/powerpoint/2010/main" val="2986790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6E2F-DB29-4188-9C5D-62171930D354}"/>
              </a:ext>
            </a:extLst>
          </p:cNvPr>
          <p:cNvSpPr>
            <a:spLocks noGrp="1"/>
          </p:cNvSpPr>
          <p:nvPr>
            <p:ph type="title"/>
          </p:nvPr>
        </p:nvSpPr>
        <p:spPr>
          <a:xfrm>
            <a:off x="685801" y="609600"/>
            <a:ext cx="10131425" cy="932329"/>
          </a:xfrm>
        </p:spPr>
        <p:txBody>
          <a:bodyPr>
            <a:normAutofit/>
          </a:bodyPr>
          <a:lstStyle/>
          <a:p>
            <a:r>
              <a:rPr lang="en-IN" sz="1800" dirty="0"/>
              <a:t>Admin Table:  This tables store admin login details.</a:t>
            </a:r>
          </a:p>
        </p:txBody>
      </p:sp>
      <p:pic>
        <p:nvPicPr>
          <p:cNvPr id="4" name="Content Placeholder 3">
            <a:extLst>
              <a:ext uri="{FF2B5EF4-FFF2-40B4-BE49-F238E27FC236}">
                <a16:creationId xmlns:a16="http://schemas.microsoft.com/office/drawing/2014/main" id="{8A849E3E-D8B6-4BF8-8B2A-7347E5270141}"/>
              </a:ext>
            </a:extLst>
          </p:cNvPr>
          <p:cNvPicPr>
            <a:picLocks noGrp="1" noChangeAspect="1"/>
          </p:cNvPicPr>
          <p:nvPr>
            <p:ph idx="1"/>
          </p:nvPr>
        </p:nvPicPr>
        <p:blipFill rotWithShape="1">
          <a:blip r:embed="rId2"/>
          <a:srcRect r="41374" b="35398"/>
          <a:stretch/>
        </p:blipFill>
        <p:spPr>
          <a:xfrm>
            <a:off x="3107929" y="2582845"/>
            <a:ext cx="5609898" cy="2123626"/>
          </a:xfrm>
          <a:prstGeom prst="rect">
            <a:avLst/>
          </a:prstGeom>
        </p:spPr>
      </p:pic>
    </p:spTree>
    <p:extLst>
      <p:ext uri="{BB962C8B-B14F-4D97-AF65-F5344CB8AC3E}">
        <p14:creationId xmlns:p14="http://schemas.microsoft.com/office/powerpoint/2010/main" val="36728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594A-3548-4259-8C7A-CA9BAC0241A0}"/>
              </a:ext>
            </a:extLst>
          </p:cNvPr>
          <p:cNvSpPr>
            <a:spLocks noGrp="1"/>
          </p:cNvSpPr>
          <p:nvPr>
            <p:ph type="title"/>
          </p:nvPr>
        </p:nvSpPr>
        <p:spPr>
          <a:xfrm>
            <a:off x="685801" y="609600"/>
            <a:ext cx="10131425" cy="1004047"/>
          </a:xfrm>
        </p:spPr>
        <p:txBody>
          <a:bodyPr>
            <a:normAutofit/>
          </a:bodyPr>
          <a:lstStyle/>
          <a:p>
            <a:r>
              <a:rPr lang="en-IN" sz="1800" dirty="0"/>
              <a:t>Tbl complaints Table : This table store user complaint details.</a:t>
            </a:r>
          </a:p>
        </p:txBody>
      </p:sp>
      <p:pic>
        <p:nvPicPr>
          <p:cNvPr id="4" name="Content Placeholder 3">
            <a:extLst>
              <a:ext uri="{FF2B5EF4-FFF2-40B4-BE49-F238E27FC236}">
                <a16:creationId xmlns:a16="http://schemas.microsoft.com/office/drawing/2014/main" id="{24769670-3AD1-41C7-98B5-0E09FE3DD4E7}"/>
              </a:ext>
            </a:extLst>
          </p:cNvPr>
          <p:cNvPicPr>
            <a:picLocks noGrp="1" noChangeAspect="1"/>
          </p:cNvPicPr>
          <p:nvPr>
            <p:ph idx="1"/>
          </p:nvPr>
        </p:nvPicPr>
        <p:blipFill rotWithShape="1">
          <a:blip r:embed="rId2"/>
          <a:srcRect r="36959" b="18177"/>
          <a:stretch/>
        </p:blipFill>
        <p:spPr>
          <a:xfrm>
            <a:off x="3285927" y="1958153"/>
            <a:ext cx="4396826" cy="3675774"/>
          </a:xfrm>
          <a:prstGeom prst="rect">
            <a:avLst/>
          </a:prstGeom>
        </p:spPr>
      </p:pic>
    </p:spTree>
    <p:extLst>
      <p:ext uri="{BB962C8B-B14F-4D97-AF65-F5344CB8AC3E}">
        <p14:creationId xmlns:p14="http://schemas.microsoft.com/office/powerpoint/2010/main" val="330344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D2B8-16C7-4F8B-94FF-6B64B529E09B}"/>
              </a:ext>
            </a:extLst>
          </p:cNvPr>
          <p:cNvSpPr>
            <a:spLocks noGrp="1"/>
          </p:cNvSpPr>
          <p:nvPr>
            <p:ph type="title"/>
          </p:nvPr>
        </p:nvSpPr>
        <p:spPr>
          <a:xfrm>
            <a:off x="685801" y="609600"/>
            <a:ext cx="10131425" cy="977153"/>
          </a:xfrm>
        </p:spPr>
        <p:txBody>
          <a:bodyPr>
            <a:normAutofit/>
          </a:bodyPr>
          <a:lstStyle/>
          <a:p>
            <a:r>
              <a:rPr lang="en-IN" sz="1800" dirty="0"/>
              <a:t>Complaint remark Table: This Table stores admin complaint remarks.</a:t>
            </a:r>
          </a:p>
        </p:txBody>
      </p:sp>
      <p:pic>
        <p:nvPicPr>
          <p:cNvPr id="4" name="Content Placeholder 3">
            <a:extLst>
              <a:ext uri="{FF2B5EF4-FFF2-40B4-BE49-F238E27FC236}">
                <a16:creationId xmlns:a16="http://schemas.microsoft.com/office/drawing/2014/main" id="{55A0ADDE-57D1-4CBD-AA83-4E855EC3182C}"/>
              </a:ext>
            </a:extLst>
          </p:cNvPr>
          <p:cNvPicPr>
            <a:picLocks noGrp="1" noChangeAspect="1"/>
          </p:cNvPicPr>
          <p:nvPr>
            <p:ph idx="1"/>
          </p:nvPr>
        </p:nvPicPr>
        <p:blipFill rotWithShape="1">
          <a:blip r:embed="rId2"/>
          <a:srcRect r="42678" b="27106"/>
          <a:stretch/>
        </p:blipFill>
        <p:spPr>
          <a:xfrm>
            <a:off x="3595385" y="2383212"/>
            <a:ext cx="4312255" cy="2611529"/>
          </a:xfrm>
          <a:prstGeom prst="rect">
            <a:avLst/>
          </a:prstGeom>
        </p:spPr>
      </p:pic>
    </p:spTree>
    <p:extLst>
      <p:ext uri="{BB962C8B-B14F-4D97-AF65-F5344CB8AC3E}">
        <p14:creationId xmlns:p14="http://schemas.microsoft.com/office/powerpoint/2010/main" val="3516402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9ED4-20E2-48E6-9A09-4B924FD3F78C}"/>
              </a:ext>
            </a:extLst>
          </p:cNvPr>
          <p:cNvSpPr>
            <a:spLocks noGrp="1"/>
          </p:cNvSpPr>
          <p:nvPr>
            <p:ph type="title"/>
          </p:nvPr>
        </p:nvSpPr>
        <p:spPr>
          <a:xfrm>
            <a:off x="685801" y="609601"/>
            <a:ext cx="10131425" cy="1120588"/>
          </a:xfrm>
        </p:spPr>
        <p:txBody>
          <a:bodyPr>
            <a:normAutofit/>
          </a:bodyPr>
          <a:lstStyle/>
          <a:p>
            <a:r>
              <a:rPr lang="en-IN" sz="1800" dirty="0"/>
              <a:t>Tbl </a:t>
            </a:r>
            <a:r>
              <a:rPr lang="en-IN" sz="1800" dirty="0" err="1"/>
              <a:t>subadmin</a:t>
            </a:r>
            <a:r>
              <a:rPr lang="en-IN" sz="1800" dirty="0"/>
              <a:t> Table: This table stores </a:t>
            </a:r>
            <a:r>
              <a:rPr lang="en-IN" sz="1800" dirty="0" err="1"/>
              <a:t>subadmin</a:t>
            </a:r>
            <a:r>
              <a:rPr lang="en-IN" sz="1800" dirty="0"/>
              <a:t> personal and login details.</a:t>
            </a:r>
          </a:p>
        </p:txBody>
      </p:sp>
      <p:pic>
        <p:nvPicPr>
          <p:cNvPr id="4" name="Content Placeholder 3">
            <a:extLst>
              <a:ext uri="{FF2B5EF4-FFF2-40B4-BE49-F238E27FC236}">
                <a16:creationId xmlns:a16="http://schemas.microsoft.com/office/drawing/2014/main" id="{65354654-791F-4EB8-B7AF-D50AAD2CBFAB}"/>
              </a:ext>
            </a:extLst>
          </p:cNvPr>
          <p:cNvPicPr>
            <a:picLocks noGrp="1" noChangeAspect="1"/>
          </p:cNvPicPr>
          <p:nvPr>
            <p:ph idx="1"/>
          </p:nvPr>
        </p:nvPicPr>
        <p:blipFill rotWithShape="1">
          <a:blip r:embed="rId2"/>
          <a:srcRect r="51731" b="26893"/>
          <a:stretch/>
        </p:blipFill>
        <p:spPr>
          <a:xfrm>
            <a:off x="3300562" y="2248076"/>
            <a:ext cx="4240984" cy="2700442"/>
          </a:xfrm>
          <a:prstGeom prst="rect">
            <a:avLst/>
          </a:prstGeom>
        </p:spPr>
      </p:pic>
    </p:spTree>
    <p:extLst>
      <p:ext uri="{BB962C8B-B14F-4D97-AF65-F5344CB8AC3E}">
        <p14:creationId xmlns:p14="http://schemas.microsoft.com/office/powerpoint/2010/main" val="141502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4CEB-9F1F-4977-B766-F04391476E36}"/>
              </a:ext>
            </a:extLst>
          </p:cNvPr>
          <p:cNvSpPr>
            <a:spLocks noGrp="1"/>
          </p:cNvSpPr>
          <p:nvPr>
            <p:ph type="title"/>
          </p:nvPr>
        </p:nvSpPr>
        <p:spPr>
          <a:xfrm>
            <a:off x="685801" y="609601"/>
            <a:ext cx="10131425" cy="1165412"/>
          </a:xfrm>
        </p:spPr>
        <p:txBody>
          <a:bodyPr>
            <a:normAutofit/>
          </a:bodyPr>
          <a:lstStyle/>
          <a:p>
            <a:r>
              <a:rPr lang="en-IN" sz="1800" dirty="0"/>
              <a:t>Tbl forward history Table : This table stores complaint forward history</a:t>
            </a:r>
          </a:p>
        </p:txBody>
      </p:sp>
      <p:pic>
        <p:nvPicPr>
          <p:cNvPr id="4" name="Content Placeholder 3">
            <a:extLst>
              <a:ext uri="{FF2B5EF4-FFF2-40B4-BE49-F238E27FC236}">
                <a16:creationId xmlns:a16="http://schemas.microsoft.com/office/drawing/2014/main" id="{2FBD0C13-0D82-4ADC-9E7B-70FA5B0CFD1A}"/>
              </a:ext>
            </a:extLst>
          </p:cNvPr>
          <p:cNvPicPr>
            <a:picLocks noGrp="1" noChangeAspect="1"/>
          </p:cNvPicPr>
          <p:nvPr>
            <p:ph idx="1"/>
          </p:nvPr>
        </p:nvPicPr>
        <p:blipFill rotWithShape="1">
          <a:blip r:embed="rId2"/>
          <a:srcRect l="1" r="50663" b="39503"/>
          <a:stretch/>
        </p:blipFill>
        <p:spPr>
          <a:xfrm>
            <a:off x="2998247" y="2496425"/>
            <a:ext cx="5156704" cy="2147292"/>
          </a:xfrm>
          <a:prstGeom prst="rect">
            <a:avLst/>
          </a:prstGeom>
        </p:spPr>
      </p:pic>
    </p:spTree>
    <p:extLst>
      <p:ext uri="{BB962C8B-B14F-4D97-AF65-F5344CB8AC3E}">
        <p14:creationId xmlns:p14="http://schemas.microsoft.com/office/powerpoint/2010/main" val="3095658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2029-0372-4A50-A339-ADF487689DB1}"/>
              </a:ext>
            </a:extLst>
          </p:cNvPr>
          <p:cNvSpPr>
            <a:spLocks noGrp="1"/>
          </p:cNvSpPr>
          <p:nvPr>
            <p:ph type="title"/>
          </p:nvPr>
        </p:nvSpPr>
        <p:spPr>
          <a:xfrm>
            <a:off x="685801" y="609601"/>
            <a:ext cx="10131425" cy="1066800"/>
          </a:xfrm>
        </p:spPr>
        <p:txBody>
          <a:bodyPr>
            <a:normAutofit/>
          </a:bodyPr>
          <a:lstStyle/>
          <a:p>
            <a:r>
              <a:rPr lang="en-IN" sz="1800" dirty="0"/>
              <a:t>Tbl sub admin remark Table : This table stores sub admin complaint remarks</a:t>
            </a:r>
          </a:p>
        </p:txBody>
      </p:sp>
      <p:pic>
        <p:nvPicPr>
          <p:cNvPr id="4" name="Content Placeholder 3">
            <a:extLst>
              <a:ext uri="{FF2B5EF4-FFF2-40B4-BE49-F238E27FC236}">
                <a16:creationId xmlns:a16="http://schemas.microsoft.com/office/drawing/2014/main" id="{A8779796-04AD-4227-988B-BA9274803E88}"/>
              </a:ext>
            </a:extLst>
          </p:cNvPr>
          <p:cNvPicPr>
            <a:picLocks noGrp="1" noChangeAspect="1"/>
          </p:cNvPicPr>
          <p:nvPr>
            <p:ph idx="1"/>
          </p:nvPr>
        </p:nvPicPr>
        <p:blipFill rotWithShape="1">
          <a:blip r:embed="rId2"/>
          <a:srcRect r="44422" b="36670"/>
          <a:stretch/>
        </p:blipFill>
        <p:spPr>
          <a:xfrm>
            <a:off x="2598236" y="2627322"/>
            <a:ext cx="6001550" cy="2052254"/>
          </a:xfrm>
          <a:prstGeom prst="rect">
            <a:avLst/>
          </a:prstGeom>
        </p:spPr>
      </p:pic>
    </p:spTree>
    <p:extLst>
      <p:ext uri="{BB962C8B-B14F-4D97-AF65-F5344CB8AC3E}">
        <p14:creationId xmlns:p14="http://schemas.microsoft.com/office/powerpoint/2010/main" val="2738375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A97D-A8B4-4C0C-BE06-12EAA67441DE}"/>
              </a:ext>
            </a:extLst>
          </p:cNvPr>
          <p:cNvSpPr>
            <a:spLocks noGrp="1"/>
          </p:cNvSpPr>
          <p:nvPr>
            <p:ph type="title"/>
          </p:nvPr>
        </p:nvSpPr>
        <p:spPr>
          <a:xfrm>
            <a:off x="685801" y="609601"/>
            <a:ext cx="10131425" cy="1165412"/>
          </a:xfrm>
        </p:spPr>
        <p:txBody>
          <a:bodyPr>
            <a:normAutofit/>
          </a:bodyPr>
          <a:lstStyle/>
          <a:p>
            <a:r>
              <a:rPr lang="en-IN" sz="1800" dirty="0"/>
              <a:t>User log Table : This table stores users login details.</a:t>
            </a:r>
          </a:p>
        </p:txBody>
      </p:sp>
      <p:pic>
        <p:nvPicPr>
          <p:cNvPr id="4" name="Content Placeholder 3">
            <a:extLst>
              <a:ext uri="{FF2B5EF4-FFF2-40B4-BE49-F238E27FC236}">
                <a16:creationId xmlns:a16="http://schemas.microsoft.com/office/drawing/2014/main" id="{3640F01C-33F8-491B-9C27-D4708DEF4983}"/>
              </a:ext>
            </a:extLst>
          </p:cNvPr>
          <p:cNvPicPr>
            <a:picLocks noGrp="1" noChangeAspect="1"/>
          </p:cNvPicPr>
          <p:nvPr>
            <p:ph idx="1"/>
          </p:nvPr>
        </p:nvPicPr>
        <p:blipFill rotWithShape="1">
          <a:blip r:embed="rId2"/>
          <a:srcRect r="46014" b="26700"/>
          <a:stretch/>
        </p:blipFill>
        <p:spPr>
          <a:xfrm>
            <a:off x="2979149" y="2604360"/>
            <a:ext cx="5265912" cy="2478628"/>
          </a:xfrm>
          <a:prstGeom prst="rect">
            <a:avLst/>
          </a:prstGeom>
        </p:spPr>
      </p:pic>
    </p:spTree>
    <p:extLst>
      <p:ext uri="{BB962C8B-B14F-4D97-AF65-F5344CB8AC3E}">
        <p14:creationId xmlns:p14="http://schemas.microsoft.com/office/powerpoint/2010/main" val="4211973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D1B14-83D9-4AB3-85CA-A2853B41A348}"/>
              </a:ext>
            </a:extLst>
          </p:cNvPr>
          <p:cNvSpPr>
            <a:spLocks noGrp="1"/>
          </p:cNvSpPr>
          <p:nvPr>
            <p:ph type="title"/>
          </p:nvPr>
        </p:nvSpPr>
        <p:spPr>
          <a:xfrm>
            <a:off x="739589" y="2259106"/>
            <a:ext cx="10131425" cy="1456267"/>
          </a:xfrm>
        </p:spPr>
        <p:txBody>
          <a:bodyPr/>
          <a:lstStyle/>
          <a:p>
            <a:pPr algn="ctr"/>
            <a:r>
              <a:rPr lang="en-IN" dirty="0"/>
              <a:t>SCREENSHOTS</a:t>
            </a:r>
          </a:p>
        </p:txBody>
      </p:sp>
    </p:spTree>
    <p:extLst>
      <p:ext uri="{BB962C8B-B14F-4D97-AF65-F5344CB8AC3E}">
        <p14:creationId xmlns:p14="http://schemas.microsoft.com/office/powerpoint/2010/main" val="1343283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806E8FC-3B5C-4672-A839-5311594B877E}"/>
              </a:ext>
            </a:extLst>
          </p:cNvPr>
          <p:cNvPicPr>
            <a:picLocks noChangeAspect="1"/>
          </p:cNvPicPr>
          <p:nvPr/>
        </p:nvPicPr>
        <p:blipFill>
          <a:blip r:embed="rId2"/>
          <a:stretch>
            <a:fillRect/>
          </a:stretch>
        </p:blipFill>
        <p:spPr>
          <a:xfrm>
            <a:off x="535772" y="475129"/>
            <a:ext cx="11120456" cy="5907742"/>
          </a:xfrm>
          <a:prstGeom prst="rect">
            <a:avLst/>
          </a:prstGeom>
        </p:spPr>
      </p:pic>
    </p:spTree>
    <p:extLst>
      <p:ext uri="{BB962C8B-B14F-4D97-AF65-F5344CB8AC3E}">
        <p14:creationId xmlns:p14="http://schemas.microsoft.com/office/powerpoint/2010/main" val="1380450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D9114-34AE-439B-B201-0290852AD450}"/>
              </a:ext>
            </a:extLst>
          </p:cNvPr>
          <p:cNvPicPr>
            <a:picLocks noChangeAspect="1"/>
          </p:cNvPicPr>
          <p:nvPr/>
        </p:nvPicPr>
        <p:blipFill>
          <a:blip r:embed="rId2"/>
          <a:stretch>
            <a:fillRect/>
          </a:stretch>
        </p:blipFill>
        <p:spPr>
          <a:xfrm>
            <a:off x="485148" y="448235"/>
            <a:ext cx="11221704" cy="5961530"/>
          </a:xfrm>
          <a:prstGeom prst="rect">
            <a:avLst/>
          </a:prstGeom>
        </p:spPr>
      </p:pic>
    </p:spTree>
    <p:extLst>
      <p:ext uri="{BB962C8B-B14F-4D97-AF65-F5344CB8AC3E}">
        <p14:creationId xmlns:p14="http://schemas.microsoft.com/office/powerpoint/2010/main" val="9501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FE1F-FEED-4242-94CB-B40B08DBD430}"/>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DA849510-4690-4022-96AC-038C8623AA1F}"/>
              </a:ext>
            </a:extLst>
          </p:cNvPr>
          <p:cNvSpPr>
            <a:spLocks noGrp="1"/>
          </p:cNvSpPr>
          <p:nvPr>
            <p:ph idx="1"/>
          </p:nvPr>
        </p:nvSpPr>
        <p:spPr/>
        <p:txBody>
          <a:bodyPr/>
          <a:lstStyle/>
          <a:p>
            <a:pPr>
              <a:buFont typeface="Wingdings" panose="05000000000000000000" pitchFamily="2" charset="2"/>
              <a:buChar char="q"/>
            </a:pPr>
            <a:r>
              <a:rPr lang="en-IN" dirty="0"/>
              <a:t>The current system works completely in an unorganized manner where the user has to call the customer service or the local operator to provide with a solution for their problems. </a:t>
            </a:r>
          </a:p>
          <a:p>
            <a:pPr>
              <a:buFont typeface="Wingdings" panose="05000000000000000000" pitchFamily="2" charset="2"/>
              <a:buChar char="q"/>
            </a:pPr>
            <a:r>
              <a:rPr lang="en-IN" dirty="0"/>
              <a:t>This method has been inadequate for so long that people are not getting the service quality they expect from the customer service of the ISP clients. It can be due to either improper handling of the case or other human errors such as ignorance of the local operators, lack of work ethics, laziness etc.</a:t>
            </a:r>
          </a:p>
          <a:p>
            <a:pPr>
              <a:buFont typeface="Wingdings" panose="05000000000000000000" pitchFamily="2" charset="2"/>
              <a:buChar char="q"/>
            </a:pPr>
            <a:r>
              <a:rPr lang="en-IN" dirty="0"/>
              <a:t>Thus the current unorganized functioning of the service functionality of the ISP client needs to be removed by introducing a new and properly organized system where the users can actually monitor and validate their complaint handling by the ISP client.</a:t>
            </a:r>
          </a:p>
        </p:txBody>
      </p:sp>
    </p:spTree>
    <p:extLst>
      <p:ext uri="{BB962C8B-B14F-4D97-AF65-F5344CB8AC3E}">
        <p14:creationId xmlns:p14="http://schemas.microsoft.com/office/powerpoint/2010/main" val="955223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D5832-5C4C-45D0-A7C9-F945AD6DD7B3}"/>
              </a:ext>
            </a:extLst>
          </p:cNvPr>
          <p:cNvPicPr>
            <a:picLocks noChangeAspect="1"/>
          </p:cNvPicPr>
          <p:nvPr/>
        </p:nvPicPr>
        <p:blipFill>
          <a:blip r:embed="rId2"/>
          <a:stretch>
            <a:fillRect/>
          </a:stretch>
        </p:blipFill>
        <p:spPr>
          <a:xfrm>
            <a:off x="672353" y="547688"/>
            <a:ext cx="10847294" cy="5762624"/>
          </a:xfrm>
          <a:prstGeom prst="rect">
            <a:avLst/>
          </a:prstGeom>
        </p:spPr>
      </p:pic>
    </p:spTree>
    <p:extLst>
      <p:ext uri="{BB962C8B-B14F-4D97-AF65-F5344CB8AC3E}">
        <p14:creationId xmlns:p14="http://schemas.microsoft.com/office/powerpoint/2010/main" val="2312906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AE2FD-384B-44C1-BC57-B75E17C2D7F6}"/>
              </a:ext>
            </a:extLst>
          </p:cNvPr>
          <p:cNvPicPr>
            <a:picLocks noChangeAspect="1"/>
          </p:cNvPicPr>
          <p:nvPr/>
        </p:nvPicPr>
        <p:blipFill>
          <a:blip r:embed="rId2"/>
          <a:stretch>
            <a:fillRect/>
          </a:stretch>
        </p:blipFill>
        <p:spPr>
          <a:xfrm>
            <a:off x="152401" y="132791"/>
            <a:ext cx="7396520" cy="3152774"/>
          </a:xfrm>
          <a:prstGeom prst="rect">
            <a:avLst/>
          </a:prstGeom>
        </p:spPr>
      </p:pic>
      <p:pic>
        <p:nvPicPr>
          <p:cNvPr id="5" name="Picture 4">
            <a:extLst>
              <a:ext uri="{FF2B5EF4-FFF2-40B4-BE49-F238E27FC236}">
                <a16:creationId xmlns:a16="http://schemas.microsoft.com/office/drawing/2014/main" id="{A7B2F305-E42D-46C8-8A13-931940AF15DC}"/>
              </a:ext>
            </a:extLst>
          </p:cNvPr>
          <p:cNvPicPr>
            <a:picLocks noChangeAspect="1"/>
          </p:cNvPicPr>
          <p:nvPr/>
        </p:nvPicPr>
        <p:blipFill>
          <a:blip r:embed="rId3"/>
          <a:stretch>
            <a:fillRect/>
          </a:stretch>
        </p:blipFill>
        <p:spPr>
          <a:xfrm>
            <a:off x="3619303" y="3308782"/>
            <a:ext cx="8175884" cy="3549218"/>
          </a:xfrm>
          <a:prstGeom prst="rect">
            <a:avLst/>
          </a:prstGeom>
        </p:spPr>
      </p:pic>
    </p:spTree>
    <p:extLst>
      <p:ext uri="{BB962C8B-B14F-4D97-AF65-F5344CB8AC3E}">
        <p14:creationId xmlns:p14="http://schemas.microsoft.com/office/powerpoint/2010/main" val="2648760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27D50-E36B-4AA9-B6C9-5A13F4A00662}"/>
              </a:ext>
            </a:extLst>
          </p:cNvPr>
          <p:cNvPicPr>
            <a:picLocks noChangeAspect="1"/>
          </p:cNvPicPr>
          <p:nvPr/>
        </p:nvPicPr>
        <p:blipFill>
          <a:blip r:embed="rId2"/>
          <a:stretch>
            <a:fillRect/>
          </a:stretch>
        </p:blipFill>
        <p:spPr>
          <a:xfrm>
            <a:off x="3738281" y="3261957"/>
            <a:ext cx="7835154" cy="3452608"/>
          </a:xfrm>
          <a:prstGeom prst="rect">
            <a:avLst/>
          </a:prstGeom>
        </p:spPr>
      </p:pic>
      <p:pic>
        <p:nvPicPr>
          <p:cNvPr id="5" name="Picture 4">
            <a:extLst>
              <a:ext uri="{FF2B5EF4-FFF2-40B4-BE49-F238E27FC236}">
                <a16:creationId xmlns:a16="http://schemas.microsoft.com/office/drawing/2014/main" id="{579B0F36-10BD-425A-826D-E25BE139FC12}"/>
              </a:ext>
            </a:extLst>
          </p:cNvPr>
          <p:cNvPicPr>
            <a:picLocks noChangeAspect="1"/>
          </p:cNvPicPr>
          <p:nvPr/>
        </p:nvPicPr>
        <p:blipFill>
          <a:blip r:embed="rId3"/>
          <a:stretch>
            <a:fillRect/>
          </a:stretch>
        </p:blipFill>
        <p:spPr>
          <a:xfrm>
            <a:off x="146070" y="143435"/>
            <a:ext cx="7005128" cy="3004298"/>
          </a:xfrm>
          <a:prstGeom prst="rect">
            <a:avLst/>
          </a:prstGeom>
        </p:spPr>
      </p:pic>
    </p:spTree>
    <p:extLst>
      <p:ext uri="{BB962C8B-B14F-4D97-AF65-F5344CB8AC3E}">
        <p14:creationId xmlns:p14="http://schemas.microsoft.com/office/powerpoint/2010/main" val="3068199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97C7A-72E6-4CFE-A30B-1957D8052AC5}"/>
              </a:ext>
            </a:extLst>
          </p:cNvPr>
          <p:cNvPicPr>
            <a:picLocks noChangeAspect="1"/>
          </p:cNvPicPr>
          <p:nvPr/>
        </p:nvPicPr>
        <p:blipFill>
          <a:blip r:embed="rId2"/>
          <a:stretch>
            <a:fillRect/>
          </a:stretch>
        </p:blipFill>
        <p:spPr>
          <a:xfrm>
            <a:off x="824917" y="628737"/>
            <a:ext cx="10542166" cy="5600526"/>
          </a:xfrm>
          <a:prstGeom prst="rect">
            <a:avLst/>
          </a:prstGeom>
        </p:spPr>
      </p:pic>
    </p:spTree>
    <p:extLst>
      <p:ext uri="{BB962C8B-B14F-4D97-AF65-F5344CB8AC3E}">
        <p14:creationId xmlns:p14="http://schemas.microsoft.com/office/powerpoint/2010/main" val="2719862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C2A8F-EEF3-4273-8C3F-B94BAE45E8CA}"/>
              </a:ext>
            </a:extLst>
          </p:cNvPr>
          <p:cNvPicPr>
            <a:picLocks noChangeAspect="1"/>
          </p:cNvPicPr>
          <p:nvPr/>
        </p:nvPicPr>
        <p:blipFill>
          <a:blip r:embed="rId2"/>
          <a:stretch>
            <a:fillRect/>
          </a:stretch>
        </p:blipFill>
        <p:spPr>
          <a:xfrm>
            <a:off x="0" y="86463"/>
            <a:ext cx="8702506" cy="3199924"/>
          </a:xfrm>
          <a:prstGeom prst="rect">
            <a:avLst/>
          </a:prstGeom>
        </p:spPr>
      </p:pic>
      <p:pic>
        <p:nvPicPr>
          <p:cNvPr id="5" name="Picture 4">
            <a:extLst>
              <a:ext uri="{FF2B5EF4-FFF2-40B4-BE49-F238E27FC236}">
                <a16:creationId xmlns:a16="http://schemas.microsoft.com/office/drawing/2014/main" id="{83F0500E-0EA8-4E60-87D6-58AC7A6EB30B}"/>
              </a:ext>
            </a:extLst>
          </p:cNvPr>
          <p:cNvPicPr>
            <a:picLocks noChangeAspect="1"/>
          </p:cNvPicPr>
          <p:nvPr/>
        </p:nvPicPr>
        <p:blipFill>
          <a:blip r:embed="rId3"/>
          <a:stretch>
            <a:fillRect/>
          </a:stretch>
        </p:blipFill>
        <p:spPr>
          <a:xfrm>
            <a:off x="3420703" y="3306531"/>
            <a:ext cx="8558776" cy="3465006"/>
          </a:xfrm>
          <a:prstGeom prst="rect">
            <a:avLst/>
          </a:prstGeom>
        </p:spPr>
      </p:pic>
    </p:spTree>
    <p:extLst>
      <p:ext uri="{BB962C8B-B14F-4D97-AF65-F5344CB8AC3E}">
        <p14:creationId xmlns:p14="http://schemas.microsoft.com/office/powerpoint/2010/main" val="211424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E61E2-90DF-4BB5-A9E6-87D76D9EF7DE}"/>
              </a:ext>
            </a:extLst>
          </p:cNvPr>
          <p:cNvPicPr>
            <a:picLocks noChangeAspect="1"/>
          </p:cNvPicPr>
          <p:nvPr/>
        </p:nvPicPr>
        <p:blipFill>
          <a:blip r:embed="rId2"/>
          <a:stretch>
            <a:fillRect/>
          </a:stretch>
        </p:blipFill>
        <p:spPr>
          <a:xfrm>
            <a:off x="139024" y="266348"/>
            <a:ext cx="7973130" cy="3077268"/>
          </a:xfrm>
          <a:prstGeom prst="rect">
            <a:avLst/>
          </a:prstGeom>
        </p:spPr>
      </p:pic>
      <p:pic>
        <p:nvPicPr>
          <p:cNvPr id="5" name="Picture 4">
            <a:extLst>
              <a:ext uri="{FF2B5EF4-FFF2-40B4-BE49-F238E27FC236}">
                <a16:creationId xmlns:a16="http://schemas.microsoft.com/office/drawing/2014/main" id="{04E0F516-D95D-47C8-BC07-51790E9B0E3E}"/>
              </a:ext>
            </a:extLst>
          </p:cNvPr>
          <p:cNvPicPr>
            <a:picLocks noChangeAspect="1"/>
          </p:cNvPicPr>
          <p:nvPr/>
        </p:nvPicPr>
        <p:blipFill>
          <a:blip r:embed="rId3"/>
          <a:stretch>
            <a:fillRect/>
          </a:stretch>
        </p:blipFill>
        <p:spPr>
          <a:xfrm>
            <a:off x="4420998" y="3429000"/>
            <a:ext cx="7516536" cy="3162652"/>
          </a:xfrm>
          <a:prstGeom prst="rect">
            <a:avLst/>
          </a:prstGeom>
        </p:spPr>
      </p:pic>
    </p:spTree>
    <p:extLst>
      <p:ext uri="{BB962C8B-B14F-4D97-AF65-F5344CB8AC3E}">
        <p14:creationId xmlns:p14="http://schemas.microsoft.com/office/powerpoint/2010/main" val="4207158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D8DFC-D2EE-427C-A99A-82B85AC1C471}"/>
              </a:ext>
            </a:extLst>
          </p:cNvPr>
          <p:cNvPicPr>
            <a:picLocks noChangeAspect="1"/>
          </p:cNvPicPr>
          <p:nvPr/>
        </p:nvPicPr>
        <p:blipFill>
          <a:blip r:embed="rId2"/>
          <a:stretch>
            <a:fillRect/>
          </a:stretch>
        </p:blipFill>
        <p:spPr>
          <a:xfrm>
            <a:off x="1051420" y="749067"/>
            <a:ext cx="10089160" cy="5359866"/>
          </a:xfrm>
          <a:prstGeom prst="rect">
            <a:avLst/>
          </a:prstGeom>
        </p:spPr>
      </p:pic>
    </p:spTree>
    <p:extLst>
      <p:ext uri="{BB962C8B-B14F-4D97-AF65-F5344CB8AC3E}">
        <p14:creationId xmlns:p14="http://schemas.microsoft.com/office/powerpoint/2010/main" val="178340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493A9-CEB9-4E04-ADA5-ED4B4955121C}"/>
              </a:ext>
            </a:extLst>
          </p:cNvPr>
          <p:cNvPicPr>
            <a:picLocks noChangeAspect="1"/>
          </p:cNvPicPr>
          <p:nvPr/>
        </p:nvPicPr>
        <p:blipFill>
          <a:blip r:embed="rId2"/>
          <a:stretch>
            <a:fillRect/>
          </a:stretch>
        </p:blipFill>
        <p:spPr>
          <a:xfrm>
            <a:off x="422246" y="396729"/>
            <a:ext cx="11162950" cy="5930318"/>
          </a:xfrm>
          <a:prstGeom prst="rect">
            <a:avLst/>
          </a:prstGeom>
        </p:spPr>
      </p:pic>
    </p:spTree>
    <p:extLst>
      <p:ext uri="{BB962C8B-B14F-4D97-AF65-F5344CB8AC3E}">
        <p14:creationId xmlns:p14="http://schemas.microsoft.com/office/powerpoint/2010/main" val="1257075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0D42C-6F92-426D-93DC-E2D5D6A4B114}"/>
              </a:ext>
            </a:extLst>
          </p:cNvPr>
          <p:cNvPicPr>
            <a:picLocks noChangeAspect="1"/>
          </p:cNvPicPr>
          <p:nvPr/>
        </p:nvPicPr>
        <p:blipFill>
          <a:blip r:embed="rId2"/>
          <a:stretch>
            <a:fillRect/>
          </a:stretch>
        </p:blipFill>
        <p:spPr>
          <a:xfrm>
            <a:off x="489358" y="450471"/>
            <a:ext cx="11213284" cy="5957058"/>
          </a:xfrm>
          <a:prstGeom prst="rect">
            <a:avLst/>
          </a:prstGeom>
        </p:spPr>
      </p:pic>
    </p:spTree>
    <p:extLst>
      <p:ext uri="{BB962C8B-B14F-4D97-AF65-F5344CB8AC3E}">
        <p14:creationId xmlns:p14="http://schemas.microsoft.com/office/powerpoint/2010/main" val="2943440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AA305-C203-4479-A1A5-41E4F2627264}"/>
              </a:ext>
            </a:extLst>
          </p:cNvPr>
          <p:cNvSpPr>
            <a:spLocks noGrp="1"/>
          </p:cNvSpPr>
          <p:nvPr>
            <p:ph type="title"/>
          </p:nvPr>
        </p:nvSpPr>
        <p:spPr>
          <a:xfrm>
            <a:off x="967534" y="2626659"/>
            <a:ext cx="10131425" cy="1456267"/>
          </a:xfrm>
        </p:spPr>
        <p:txBody>
          <a:bodyPr/>
          <a:lstStyle/>
          <a:p>
            <a:pPr algn="ctr"/>
            <a:r>
              <a:rPr lang="en-IN" dirty="0"/>
              <a:t>THANK YOU</a:t>
            </a:r>
          </a:p>
        </p:txBody>
      </p:sp>
    </p:spTree>
    <p:extLst>
      <p:ext uri="{BB962C8B-B14F-4D97-AF65-F5344CB8AC3E}">
        <p14:creationId xmlns:p14="http://schemas.microsoft.com/office/powerpoint/2010/main" val="329143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5133-D888-4700-AD4F-667F15A54985}"/>
              </a:ext>
            </a:extLst>
          </p:cNvPr>
          <p:cNvSpPr>
            <a:spLocks noGrp="1"/>
          </p:cNvSpPr>
          <p:nvPr>
            <p:ph type="title"/>
          </p:nvPr>
        </p:nvSpPr>
        <p:spPr/>
        <p:txBody>
          <a:bodyPr/>
          <a:lstStyle/>
          <a:p>
            <a:r>
              <a:rPr lang="en-IN" dirty="0"/>
              <a:t>PROBLEM DEFENITION</a:t>
            </a:r>
          </a:p>
        </p:txBody>
      </p:sp>
      <p:sp>
        <p:nvSpPr>
          <p:cNvPr id="3" name="Content Placeholder 2">
            <a:extLst>
              <a:ext uri="{FF2B5EF4-FFF2-40B4-BE49-F238E27FC236}">
                <a16:creationId xmlns:a16="http://schemas.microsoft.com/office/drawing/2014/main" id="{98866CF5-9503-4C1E-BDB7-A06B9F2B37EE}"/>
              </a:ext>
            </a:extLst>
          </p:cNvPr>
          <p:cNvSpPr>
            <a:spLocks noGrp="1"/>
          </p:cNvSpPr>
          <p:nvPr>
            <p:ph idx="1"/>
          </p:nvPr>
        </p:nvSpPr>
        <p:spPr>
          <a:xfrm>
            <a:off x="685801" y="1885360"/>
            <a:ext cx="10131425" cy="3685881"/>
          </a:xfrm>
        </p:spPr>
        <p:txBody>
          <a:bodyPr>
            <a:normAutofit/>
          </a:bodyPr>
          <a:lstStyle/>
          <a:p>
            <a:pPr>
              <a:buFont typeface="Wingdings" panose="05000000000000000000" pitchFamily="2" charset="2"/>
              <a:buChar char="q"/>
            </a:pPr>
            <a:r>
              <a:rPr lang="en-IN" dirty="0"/>
              <a:t>An effective complaints management system is integral to providing quality customer service. It helps to measure customer satisfaction and is a useful source of information and feedback for improving services. Often customers are the first to identify when things are not working properly.</a:t>
            </a:r>
          </a:p>
          <a:p>
            <a:pPr>
              <a:buFont typeface="Wingdings" panose="05000000000000000000" pitchFamily="2" charset="2"/>
              <a:buChar char="q"/>
            </a:pPr>
            <a:r>
              <a:rPr lang="en-IN" dirty="0"/>
              <a:t>Thus for tackling the problem we intend to generalize the service department and make it more accessible and transparent for the customers so that the customers actually have some control over the whole process.</a:t>
            </a:r>
          </a:p>
          <a:p>
            <a:pPr>
              <a:buFont typeface="Wingdings" panose="05000000000000000000" pitchFamily="2" charset="2"/>
              <a:buChar char="q"/>
            </a:pPr>
            <a:r>
              <a:rPr lang="en-IN" dirty="0">
                <a:effectLst/>
                <a:ea typeface="Times New Roman" panose="02020603050405020304" pitchFamily="18" charset="0"/>
                <a:cs typeface="Times New Roman" panose="02020603050405020304" pitchFamily="18" charset="0"/>
              </a:rPr>
              <a:t>The scope of the system is quite wide. It can be implemented on a WAP-enabled mobile handset, thus providing the Customers and the Providers, the ease of accessing the projects and their status without any difficulty and within no time.</a:t>
            </a: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20467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8B71-E7B8-4B9A-A15D-940B4FF10419}"/>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D80EF8BA-1992-4199-911E-5399C2CFA968}"/>
              </a:ext>
            </a:extLst>
          </p:cNvPr>
          <p:cNvSpPr>
            <a:spLocks noGrp="1"/>
          </p:cNvSpPr>
          <p:nvPr>
            <p:ph idx="1"/>
          </p:nvPr>
        </p:nvSpPr>
        <p:spPr/>
        <p:txBody>
          <a:bodyPr/>
          <a:lstStyle/>
          <a:p>
            <a:pPr>
              <a:buFont typeface="Wingdings" panose="05000000000000000000" pitchFamily="2" charset="2"/>
              <a:buChar char="q"/>
            </a:pPr>
            <a:r>
              <a:rPr lang="en-IN" dirty="0"/>
              <a:t>The ultimate aim is to create a online portal that can be generally used by both the users and the administrators or the customer service department of the ISP client.</a:t>
            </a:r>
          </a:p>
          <a:p>
            <a:pPr>
              <a:buFont typeface="Wingdings" panose="05000000000000000000" pitchFamily="2" charset="2"/>
              <a:buChar char="q"/>
            </a:pPr>
            <a:r>
              <a:rPr lang="en-IN" dirty="0"/>
              <a:t>The user can register their complaints in a precise and detailed manner via the portal</a:t>
            </a:r>
          </a:p>
          <a:p>
            <a:pPr>
              <a:buFont typeface="Wingdings" panose="05000000000000000000" pitchFamily="2" charset="2"/>
              <a:buChar char="q"/>
            </a:pPr>
            <a:r>
              <a:rPr lang="en-IN" dirty="0"/>
              <a:t>The admin can view and manage the incoming complaints. Admin can open a complaint and assign it to appropriate local operators/sub-admins. Admin also has the total control of the portal from editing, managing, assigning, monitoring, creating etc of everything present in the portal.</a:t>
            </a:r>
          </a:p>
          <a:p>
            <a:pPr>
              <a:buFont typeface="Wingdings" panose="05000000000000000000" pitchFamily="2" charset="2"/>
              <a:buChar char="q"/>
            </a:pPr>
            <a:r>
              <a:rPr lang="en-IN" dirty="0"/>
              <a:t>The sub-admins get assigned with the tasks and can proceed to act up on those assigned tasks. Each sub admins will be assigned with their own tasks so that there is no confusion among themselves on which all tasks they are assigned with. Also the work can be evenly distributed to every sub-admins by the Admin and thereby maintaining the workload evenly between them.</a:t>
            </a:r>
          </a:p>
        </p:txBody>
      </p:sp>
    </p:spTree>
    <p:extLst>
      <p:ext uri="{BB962C8B-B14F-4D97-AF65-F5344CB8AC3E}">
        <p14:creationId xmlns:p14="http://schemas.microsoft.com/office/powerpoint/2010/main" val="2652950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A34E-BF08-4FEB-BE78-0A493FCAAAD5}"/>
              </a:ext>
            </a:extLst>
          </p:cNvPr>
          <p:cNvSpPr>
            <a:spLocks noGrp="1"/>
          </p:cNvSpPr>
          <p:nvPr>
            <p:ph type="title"/>
          </p:nvPr>
        </p:nvSpPr>
        <p:spPr/>
        <p:txBody>
          <a:bodyPr/>
          <a:lstStyle/>
          <a:p>
            <a:r>
              <a:rPr lang="en-IN" dirty="0"/>
              <a:t>Objective of the project</a:t>
            </a:r>
          </a:p>
        </p:txBody>
      </p:sp>
      <p:sp>
        <p:nvSpPr>
          <p:cNvPr id="3" name="Content Placeholder 2">
            <a:extLst>
              <a:ext uri="{FF2B5EF4-FFF2-40B4-BE49-F238E27FC236}">
                <a16:creationId xmlns:a16="http://schemas.microsoft.com/office/drawing/2014/main" id="{EE617EEB-596E-4AF7-9F1A-7C1212788088}"/>
              </a:ext>
            </a:extLst>
          </p:cNvPr>
          <p:cNvSpPr>
            <a:spLocks noGrp="1"/>
          </p:cNvSpPr>
          <p:nvPr>
            <p:ph idx="1"/>
          </p:nvPr>
        </p:nvSpPr>
        <p:spPr>
          <a:xfrm>
            <a:off x="685801" y="1715679"/>
            <a:ext cx="10131425" cy="5142322"/>
          </a:xfrm>
        </p:spPr>
        <p:txBody>
          <a:bodyPr>
            <a:normAutofit lnSpcReduction="10000"/>
          </a:bodyPr>
          <a:lstStyle/>
          <a:p>
            <a:pPr>
              <a:buFont typeface="Wingdings" panose="05000000000000000000" pitchFamily="2" charset="2"/>
              <a:buChar char="q"/>
            </a:pPr>
            <a:endParaRPr lang="en-IN" dirty="0"/>
          </a:p>
          <a:p>
            <a:pPr>
              <a:buFont typeface="Wingdings" panose="05000000000000000000" pitchFamily="2" charset="2"/>
              <a:buChar char="q"/>
            </a:pPr>
            <a:r>
              <a:rPr lang="en-IN" dirty="0"/>
              <a:t>Identification of the drawbacks of the existing system leads to the designing of computerized system that will be the one that will be more user friendly and more GUI oriented. We can improve the efficiency of the system, thus overcome the drawbacks of the existing system.</a:t>
            </a:r>
          </a:p>
          <a:p>
            <a:pPr>
              <a:buFont typeface="Wingdings" panose="05000000000000000000" pitchFamily="2" charset="2"/>
              <a:buChar char="q"/>
            </a:pPr>
            <a:r>
              <a:rPr lang="en-IN" dirty="0"/>
              <a:t>The project tries to accomplish all the following features:</a:t>
            </a:r>
          </a:p>
          <a:p>
            <a:pPr marL="0" indent="0">
              <a:lnSpc>
                <a:spcPct val="115000"/>
              </a:lnSpc>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ea typeface="Times New Roman" panose="02020603050405020304" pitchFamily="18" charset="0"/>
                <a:cs typeface="Times New Roman" panose="02020603050405020304" pitchFamily="18" charset="0"/>
              </a:rPr>
              <a:t>1) Smooth flow of data without any hurdles.</a:t>
            </a:r>
            <a:endParaRPr lang="en-IN" dirty="0">
              <a:effectLst/>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effectLst/>
                <a:ea typeface="Times New Roman" panose="02020603050405020304" pitchFamily="18" charset="0"/>
                <a:cs typeface="Times New Roman" panose="02020603050405020304" pitchFamily="18" charset="0"/>
              </a:rPr>
              <a:t>	2) Facility to update data from time to time.</a:t>
            </a:r>
            <a:endParaRPr lang="en-IN" dirty="0">
              <a:effectLst/>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effectLst/>
                <a:ea typeface="Times New Roman" panose="02020603050405020304" pitchFamily="18" charset="0"/>
                <a:cs typeface="Times New Roman" panose="02020603050405020304" pitchFamily="18" charset="0"/>
              </a:rPr>
              <a:t>	3) Prompt and specific retrieval of data.</a:t>
            </a:r>
            <a:endParaRPr lang="en-IN" dirty="0">
              <a:effectLst/>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effectLst/>
                <a:ea typeface="Times New Roman" panose="02020603050405020304" pitchFamily="18" charset="0"/>
                <a:cs typeface="Times New Roman" panose="02020603050405020304" pitchFamily="18" charset="0"/>
              </a:rPr>
              <a:t>	4) Accuracy, timeliness and comprehensiveness of the system output.</a:t>
            </a:r>
            <a:endParaRPr lang="en-IN" dirty="0">
              <a:effectLst/>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effectLst/>
                <a:ea typeface="Times New Roman" panose="02020603050405020304" pitchFamily="18" charset="0"/>
                <a:cs typeface="Times New Roman" panose="02020603050405020304" pitchFamily="18" charset="0"/>
              </a:rPr>
              <a:t>	5) Stability and operability by people of average intelligence.</a:t>
            </a:r>
            <a:endParaRPr lang="en-IN" dirty="0">
              <a:effectLst/>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dirty="0">
                <a:effectLst/>
                <a:ea typeface="Times New Roman" panose="02020603050405020304" pitchFamily="18" charset="0"/>
                <a:cs typeface="Times New Roman" panose="02020603050405020304" pitchFamily="18" charset="0"/>
              </a:rPr>
              <a:t>	6) Enhancement in the completion of work within the constraints of time</a:t>
            </a:r>
            <a:endParaRPr lang="en-IN" dirty="0">
              <a:effectLst/>
              <a:ea typeface="Times New Roman" panose="02020603050405020304" pitchFamily="18" charset="0"/>
              <a:cs typeface="Times New Roman" panose="02020603050405020304" pitchFamily="18" charset="0"/>
            </a:endParaRPr>
          </a:p>
          <a:p>
            <a:pPr marL="0" indent="0">
              <a:buNone/>
            </a:pPr>
            <a:endParaRPr lang="en-IN" dirty="0"/>
          </a:p>
          <a:p>
            <a:pPr marL="0" indent="0">
              <a:buNone/>
            </a:pPr>
            <a:r>
              <a:rPr lang="en-IN" dirty="0"/>
              <a:t>	</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06820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C274EB-F7E7-428C-95A8-8AE2EEA3D77A}"/>
              </a:ext>
            </a:extLst>
          </p:cNvPr>
          <p:cNvSpPr>
            <a:spLocks noGrp="1"/>
          </p:cNvSpPr>
          <p:nvPr>
            <p:ph type="title"/>
          </p:nvPr>
        </p:nvSpPr>
        <p:spPr>
          <a:xfrm>
            <a:off x="761216" y="2457254"/>
            <a:ext cx="10131425" cy="1456267"/>
          </a:xfrm>
        </p:spPr>
        <p:txBody>
          <a:bodyPr/>
          <a:lstStyle/>
          <a:p>
            <a:pPr algn="ctr"/>
            <a:r>
              <a:rPr lang="en-IN" dirty="0"/>
              <a:t>MODULES</a:t>
            </a:r>
          </a:p>
        </p:txBody>
      </p:sp>
    </p:spTree>
    <p:extLst>
      <p:ext uri="{BB962C8B-B14F-4D97-AF65-F5344CB8AC3E}">
        <p14:creationId xmlns:p14="http://schemas.microsoft.com/office/powerpoint/2010/main" val="101776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53FE3C-FF72-4296-9D5C-B602A6D869C3}"/>
              </a:ext>
            </a:extLst>
          </p:cNvPr>
          <p:cNvSpPr>
            <a:spLocks noGrp="1"/>
          </p:cNvSpPr>
          <p:nvPr>
            <p:ph type="title"/>
          </p:nvPr>
        </p:nvSpPr>
        <p:spPr>
          <a:xfrm>
            <a:off x="685801" y="213675"/>
            <a:ext cx="10131425" cy="587603"/>
          </a:xfrm>
        </p:spPr>
        <p:txBody>
          <a:bodyPr>
            <a:normAutofit fontScale="90000"/>
          </a:bodyPr>
          <a:lstStyle/>
          <a:p>
            <a:r>
              <a:rPr lang="en-IN" dirty="0"/>
              <a:t>1) ADMIN PANEL</a:t>
            </a:r>
          </a:p>
        </p:txBody>
      </p:sp>
      <p:sp>
        <p:nvSpPr>
          <p:cNvPr id="6" name="Content Placeholder 5">
            <a:extLst>
              <a:ext uri="{FF2B5EF4-FFF2-40B4-BE49-F238E27FC236}">
                <a16:creationId xmlns:a16="http://schemas.microsoft.com/office/drawing/2014/main" id="{2AB897BE-144A-4892-9342-D02596EFDA4C}"/>
              </a:ext>
            </a:extLst>
          </p:cNvPr>
          <p:cNvSpPr>
            <a:spLocks noGrp="1"/>
          </p:cNvSpPr>
          <p:nvPr>
            <p:ph idx="1"/>
          </p:nvPr>
        </p:nvSpPr>
        <p:spPr>
          <a:xfrm>
            <a:off x="685801" y="1885361"/>
            <a:ext cx="10131425" cy="6080289"/>
          </a:xfrm>
        </p:spPr>
        <p:txBody>
          <a:bodyPr>
            <a:normAutofit/>
          </a:bodyPr>
          <a:lstStyle/>
          <a:p>
            <a:pPr marL="0" indent="0">
              <a:buNone/>
            </a:pPr>
            <a:r>
              <a:rPr lang="en-IN" dirty="0"/>
              <a:t>1. </a:t>
            </a:r>
            <a:r>
              <a:rPr lang="en-IN" b="1" u="sng" dirty="0"/>
              <a:t>Admin Login </a:t>
            </a:r>
            <a:r>
              <a:rPr lang="en-IN" dirty="0"/>
              <a:t>: Admin can login through login form.</a:t>
            </a:r>
          </a:p>
          <a:p>
            <a:pPr marL="0" indent="0">
              <a:buNone/>
            </a:pPr>
            <a:r>
              <a:rPr lang="en-IN" dirty="0"/>
              <a:t>2. </a:t>
            </a:r>
            <a:r>
              <a:rPr lang="en-IN" b="1" u="sng" dirty="0"/>
              <a:t>Dashboard</a:t>
            </a:r>
            <a:r>
              <a:rPr lang="en-IN" dirty="0"/>
              <a:t> : In this section, admin can see all detail in brief like the total complaints, in process complaints and closed complaints. Admin can also view sub admin complaints status.</a:t>
            </a:r>
          </a:p>
          <a:p>
            <a:pPr marL="0" indent="0">
              <a:buNone/>
            </a:pPr>
            <a:r>
              <a:rPr lang="en-IN" dirty="0"/>
              <a:t>3</a:t>
            </a:r>
            <a:r>
              <a:rPr lang="en-IN" b="1" u="sng" dirty="0"/>
              <a:t>. Category </a:t>
            </a:r>
            <a:r>
              <a:rPr lang="en-IN" dirty="0"/>
              <a:t>: Admin can manage categories (Add, update, delete)</a:t>
            </a:r>
          </a:p>
          <a:p>
            <a:pPr marL="0" indent="0">
              <a:buNone/>
            </a:pPr>
            <a:r>
              <a:rPr lang="en-IN" dirty="0"/>
              <a:t>4. </a:t>
            </a:r>
            <a:r>
              <a:rPr lang="en-IN" b="1" u="sng" dirty="0"/>
              <a:t>Sub Category </a:t>
            </a:r>
            <a:r>
              <a:rPr lang="en-IN" dirty="0"/>
              <a:t>: Admin can manage Subcategories (Add, update, delete)</a:t>
            </a:r>
          </a:p>
          <a:p>
            <a:pPr marL="0" indent="0">
              <a:buNone/>
            </a:pPr>
            <a:r>
              <a:rPr lang="en-IN" dirty="0"/>
              <a:t>5</a:t>
            </a:r>
            <a:r>
              <a:rPr lang="en-IN" b="1" u="sng" dirty="0"/>
              <a:t>. Sub-admin </a:t>
            </a:r>
            <a:r>
              <a:rPr lang="en-IN" dirty="0"/>
              <a:t>: Admin can manage sub-admins (Add, Update)</a:t>
            </a:r>
          </a:p>
          <a:p>
            <a:pPr marL="0" indent="0">
              <a:buNone/>
            </a:pPr>
            <a:r>
              <a:rPr lang="en-IN" dirty="0"/>
              <a:t>6. </a:t>
            </a:r>
            <a:r>
              <a:rPr lang="en-IN" b="1" u="sng" dirty="0"/>
              <a:t>Manage Complaints </a:t>
            </a:r>
            <a:r>
              <a:rPr lang="en-IN" dirty="0"/>
              <a:t>: Access Complaint info, Change Complaint status and also forwarded complaints to the sub-admins.</a:t>
            </a:r>
          </a:p>
          <a:p>
            <a:pPr marL="0" indent="0">
              <a:buNone/>
            </a:pPr>
            <a:r>
              <a:rPr lang="en-IN" dirty="0"/>
              <a:t>7. </a:t>
            </a:r>
            <a:r>
              <a:rPr lang="en-IN" b="1" u="sng" dirty="0"/>
              <a:t>Manage the Users </a:t>
            </a:r>
            <a:r>
              <a:rPr lang="en-IN" dirty="0"/>
              <a:t>: Admin can manage the all the Users Profile. Take a print out of  all profiles.</a:t>
            </a:r>
          </a:p>
          <a:p>
            <a:pPr marL="0" indent="0">
              <a:buNone/>
            </a:pPr>
            <a:r>
              <a:rPr lang="en-IN" dirty="0"/>
              <a:t>8</a:t>
            </a:r>
            <a:r>
              <a:rPr lang="en-IN" b="1" u="sng" dirty="0"/>
              <a:t>. Reports  </a:t>
            </a:r>
            <a:r>
              <a:rPr lang="en-IN" dirty="0"/>
              <a:t>: In this section, admin can generate two types of report. One is b/w dates report and another is sub admin report b/w dates reports.</a:t>
            </a:r>
          </a:p>
          <a:p>
            <a:pPr marL="0" indent="0">
              <a:buNone/>
            </a:pPr>
            <a:r>
              <a:rPr lang="en-IN" dirty="0"/>
              <a:t>9</a:t>
            </a:r>
            <a:r>
              <a:rPr lang="en-IN" b="1" u="sng" dirty="0"/>
              <a:t>. Users log </a:t>
            </a:r>
            <a:r>
              <a:rPr lang="en-IN" dirty="0"/>
              <a:t>: Admin can also view user log info</a:t>
            </a:r>
          </a:p>
          <a:p>
            <a:pPr marL="0" indent="0">
              <a:buNone/>
            </a:pPr>
            <a:r>
              <a:rPr lang="en-IN" dirty="0"/>
              <a:t>10. </a:t>
            </a:r>
            <a:r>
              <a:rPr lang="en-IN" b="1" u="sng" dirty="0"/>
              <a:t>Profile :</a:t>
            </a:r>
            <a:r>
              <a:rPr lang="en-IN" dirty="0"/>
              <a:t> Admin can update their own profile.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endParaRPr lang="en-IN" dirty="0"/>
          </a:p>
        </p:txBody>
      </p:sp>
    </p:spTree>
    <p:extLst>
      <p:ext uri="{BB962C8B-B14F-4D97-AF65-F5344CB8AC3E}">
        <p14:creationId xmlns:p14="http://schemas.microsoft.com/office/powerpoint/2010/main" val="254515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8C2D-AF2C-4F2D-9C18-F409A0DAA1B2}"/>
              </a:ext>
            </a:extLst>
          </p:cNvPr>
          <p:cNvSpPr>
            <a:spLocks noGrp="1"/>
          </p:cNvSpPr>
          <p:nvPr>
            <p:ph type="title"/>
          </p:nvPr>
        </p:nvSpPr>
        <p:spPr>
          <a:xfrm>
            <a:off x="685801" y="194821"/>
            <a:ext cx="10131425" cy="974103"/>
          </a:xfrm>
        </p:spPr>
        <p:txBody>
          <a:bodyPr/>
          <a:lstStyle/>
          <a:p>
            <a:r>
              <a:rPr lang="en-IN" dirty="0"/>
              <a:t>2) SUB-ADMINS</a:t>
            </a:r>
          </a:p>
        </p:txBody>
      </p:sp>
      <p:sp>
        <p:nvSpPr>
          <p:cNvPr id="3" name="Content Placeholder 2">
            <a:extLst>
              <a:ext uri="{FF2B5EF4-FFF2-40B4-BE49-F238E27FC236}">
                <a16:creationId xmlns:a16="http://schemas.microsoft.com/office/drawing/2014/main" id="{7A60ED2C-A1DA-4DCD-BF03-975A27436BCF}"/>
              </a:ext>
            </a:extLst>
          </p:cNvPr>
          <p:cNvSpPr>
            <a:spLocks noGrp="1"/>
          </p:cNvSpPr>
          <p:nvPr>
            <p:ph idx="1"/>
          </p:nvPr>
        </p:nvSpPr>
        <p:spPr>
          <a:xfrm>
            <a:off x="685800" y="1168924"/>
            <a:ext cx="10131425" cy="5277438"/>
          </a:xfrm>
        </p:spPr>
        <p:txBody>
          <a:bodyPr/>
          <a:lstStyle/>
          <a:p>
            <a:pPr marL="0" indent="0">
              <a:buNone/>
            </a:pPr>
            <a:endParaRPr lang="en-IN" dirty="0"/>
          </a:p>
          <a:p>
            <a:pPr marL="0" indent="0">
              <a:buNone/>
            </a:pPr>
            <a:r>
              <a:rPr lang="en-IN" dirty="0"/>
              <a:t>1. </a:t>
            </a:r>
            <a:r>
              <a:rPr lang="en-IN" b="1" u="sng" dirty="0"/>
              <a:t>Sub-Admin Login </a:t>
            </a:r>
            <a:r>
              <a:rPr lang="en-IN" dirty="0"/>
              <a:t>: Sub-Admin can login through login form.</a:t>
            </a:r>
          </a:p>
          <a:p>
            <a:pPr marL="0" indent="0">
              <a:buNone/>
            </a:pPr>
            <a:endParaRPr lang="en-IN" dirty="0"/>
          </a:p>
          <a:p>
            <a:pPr marL="0" indent="0">
              <a:buNone/>
            </a:pPr>
            <a:r>
              <a:rPr lang="en-IN" dirty="0"/>
              <a:t>2. </a:t>
            </a:r>
            <a:r>
              <a:rPr lang="en-IN" b="1" u="sng" dirty="0"/>
              <a:t>Dashboard</a:t>
            </a:r>
            <a:r>
              <a:rPr lang="en-IN" dirty="0"/>
              <a:t> : In this section, Sub admin can see all detail in brief like the total complaints, in process complaints and closed complaints assign to him</a:t>
            </a:r>
          </a:p>
          <a:p>
            <a:pPr marL="0" indent="0">
              <a:buNone/>
            </a:pPr>
            <a:endParaRPr lang="en-IN" dirty="0"/>
          </a:p>
          <a:p>
            <a:pPr marL="0" indent="0">
              <a:buNone/>
            </a:pPr>
            <a:r>
              <a:rPr lang="en-IN" dirty="0"/>
              <a:t>3. </a:t>
            </a:r>
            <a:r>
              <a:rPr lang="en-IN" b="1" u="sng" dirty="0"/>
              <a:t>Manage Complaints </a:t>
            </a:r>
            <a:r>
              <a:rPr lang="en-IN" dirty="0"/>
              <a:t>: In this section, sub admin can access the complaint details and change the status of the complaints</a:t>
            </a:r>
          </a:p>
          <a:p>
            <a:pPr marL="0" indent="0">
              <a:buNone/>
            </a:pPr>
            <a:endParaRPr lang="en-IN" dirty="0"/>
          </a:p>
          <a:p>
            <a:pPr marL="0" indent="0">
              <a:buNone/>
            </a:pPr>
            <a:r>
              <a:rPr lang="en-IN" dirty="0"/>
              <a:t>4. </a:t>
            </a:r>
            <a:r>
              <a:rPr lang="en-IN" b="1" u="sng" dirty="0"/>
              <a:t>Profile</a:t>
            </a:r>
            <a:r>
              <a:rPr lang="en-IN" dirty="0"/>
              <a:t> : In this section sub-admin can update own profile.</a:t>
            </a:r>
          </a:p>
          <a:p>
            <a:pPr marL="0" indent="0">
              <a:buNone/>
            </a:pPr>
            <a:endParaRPr lang="en-IN" dirty="0"/>
          </a:p>
        </p:txBody>
      </p:sp>
    </p:spTree>
    <p:extLst>
      <p:ext uri="{BB962C8B-B14F-4D97-AF65-F5344CB8AC3E}">
        <p14:creationId xmlns:p14="http://schemas.microsoft.com/office/powerpoint/2010/main" val="2036116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287</TotalTime>
  <Words>1360</Words>
  <Application>Microsoft Office PowerPoint</Application>
  <PresentationFormat>Widescreen</PresentationFormat>
  <Paragraphs>107</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Celestial</vt:lpstr>
      <vt:lpstr>COMPLAINT MANAGEMENT SYSYTEM FOR ISP</vt:lpstr>
      <vt:lpstr>INTRODUCTION</vt:lpstr>
      <vt:lpstr>Existing system</vt:lpstr>
      <vt:lpstr>PROBLEM DEFENITION</vt:lpstr>
      <vt:lpstr>Proposed system</vt:lpstr>
      <vt:lpstr>Objective of the project</vt:lpstr>
      <vt:lpstr>MODULES</vt:lpstr>
      <vt:lpstr>1) ADMIN PANEL</vt:lpstr>
      <vt:lpstr>2) SUB-ADMINS</vt:lpstr>
      <vt:lpstr>3) USER PANEL</vt:lpstr>
      <vt:lpstr>SYSTEM ENVIRONMENT</vt:lpstr>
      <vt:lpstr>UML DIAGRAMS</vt:lpstr>
      <vt:lpstr>CLASS DIAGRAM</vt:lpstr>
      <vt:lpstr>Use case diagrams</vt:lpstr>
      <vt:lpstr>PowerPoint Presentation</vt:lpstr>
      <vt:lpstr>USER STORIES</vt:lpstr>
      <vt:lpstr>Database design</vt:lpstr>
      <vt:lpstr>Users Table: This table stores user personal and login details.</vt:lpstr>
      <vt:lpstr>Category Table: This table stores category details.</vt:lpstr>
      <vt:lpstr>Admin Table:  This tables store admin login details.</vt:lpstr>
      <vt:lpstr>Tbl complaints Table : This table store user complaint details.</vt:lpstr>
      <vt:lpstr>Complaint remark Table: This Table stores admin complaint remarks.</vt:lpstr>
      <vt:lpstr>Tbl subadmin Table: This table stores subadmin personal and login details.</vt:lpstr>
      <vt:lpstr>Tbl forward history Table : This table stores complaint forward history</vt:lpstr>
      <vt:lpstr>Tbl sub admin remark Table : This table stores sub admin complaint remarks</vt:lpstr>
      <vt:lpstr>User log Table : This table stores users login details.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MANAGEMENT SYSYTEM FOR ISP</dc:title>
  <dc:creator>nandakishor ks</dc:creator>
  <cp:lastModifiedBy>nandakishor ks</cp:lastModifiedBy>
  <cp:revision>5</cp:revision>
  <dcterms:created xsi:type="dcterms:W3CDTF">2022-03-16T10:01:21Z</dcterms:created>
  <dcterms:modified xsi:type="dcterms:W3CDTF">2022-04-18T14:57:08Z</dcterms:modified>
</cp:coreProperties>
</file>